
<file path=[Content_Types].xml><?xml version="1.0" encoding="utf-8"?>
<Types xmlns="http://schemas.openxmlformats.org/package/2006/content-types"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4" r:id="rId7"/>
    <p:sldId id="266" r:id="rId8"/>
    <p:sldId id="260" r:id="rId9"/>
    <p:sldId id="261" r:id="rId10"/>
    <p:sldId id="267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rges Ezzat" initials="GE" lastIdx="1" clrIdx="0">
    <p:extLst>
      <p:ext uri="{19B8F6BF-5375-455C-9EA6-DF929625EA0E}">
        <p15:presenceInfo xmlns:p15="http://schemas.microsoft.com/office/powerpoint/2012/main" userId="S::girgesadam1@altmails.com::63c283e1-7e9c-42cd-a3f2-cb77839cd1c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F:\Dashboards\KPMG\KPMG_VI_New_raw_data_update_fin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F:\Dashboards\KPMG\KPMG_VI_New_raw_data_update_fin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F:\Dashboards\KPMG\KPMG_VI_New_raw_data_update_fina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[KPMG_VI_New_raw_data_update_final.xlsx]Sheet6!PivotTable10</c:name>
    <c:fmtId val="25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Sheet6!$B$78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D83-4A51-9007-3E7C56FC2DE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D83-4A51-9007-3E7C56FC2DE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D83-4A51-9007-3E7C56FC2DE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D83-4A51-9007-3E7C56FC2DE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D83-4A51-9007-3E7C56FC2DE8}"/>
              </c:ext>
            </c:extLst>
          </c:dPt>
          <c:dLbls>
            <c:spPr>
              <a:noFill/>
              <a:ln>
                <a:noFill/>
              </a:ln>
              <a:effectLst>
                <a:outerShdw blurRad="76200" dist="12700" dir="2700000" sy="-23000" kx="-800400" algn="bl" rotWithShape="0">
                  <a:prstClr val="black">
                    <a:alpha val="2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Sheet6!$A$79:$A$82</c:f>
              <c:strCache>
                <c:ptCount val="3"/>
                <c:pt idx="0">
                  <c:v>New South Wales</c:v>
                </c:pt>
                <c:pt idx="1">
                  <c:v>Victoria</c:v>
                </c:pt>
                <c:pt idx="2">
                  <c:v>Queensland</c:v>
                </c:pt>
              </c:strCache>
            </c:strRef>
          </c:cat>
          <c:val>
            <c:numRef>
              <c:f>Sheet6!$B$79:$B$82</c:f>
              <c:numCache>
                <c:formatCode>General</c:formatCode>
                <c:ptCount val="3"/>
                <c:pt idx="0">
                  <c:v>2140</c:v>
                </c:pt>
                <c:pt idx="1">
                  <c:v>1021</c:v>
                </c:pt>
                <c:pt idx="2">
                  <c:v>838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D83-4A51-9007-3E7C56FC2DE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[KPMG_VI_New_raw_data_update_final.xlsx]Charts!PivotTable8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profit</a:t>
            </a:r>
            <a:r>
              <a:rPr lang="en-US" baseline="0"/>
              <a:t> per product line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Base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Base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Base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</c:pivotFmt>
    </c:pivotFmts>
    <c:plotArea>
      <c:layout/>
      <c:barChart>
        <c:barDir val="bar"/>
        <c:grouping val="stacked"/>
        <c:varyColors val="1"/>
        <c:ser>
          <c:idx val="0"/>
          <c:order val="0"/>
          <c:tx>
            <c:strRef>
              <c:f>Charts!$B$56</c:f>
              <c:strCache>
                <c:ptCount val="1"/>
                <c:pt idx="0">
                  <c:v>Total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79-41B8-8F86-14932F925C6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79-41B8-8F86-14932F925C6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79-41B8-8F86-14932F925C6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79-41B8-8F86-14932F925C63}"/>
              </c:ext>
            </c:extLst>
          </c:dPt>
          <c:dLbls>
            <c:dLbl>
              <c:idx val="1"/>
              <c:layout>
                <c:manualLayout>
                  <c:x val="8.1812635262697428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B79-41B8-8F86-14932F925C63}"/>
                </c:ext>
              </c:extLst>
            </c:dLbl>
            <c:dLbl>
              <c:idx val="2"/>
              <c:layout>
                <c:manualLayout>
                  <c:x val="8.8002486531288851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B79-41B8-8F86-14932F925C63}"/>
                </c:ext>
              </c:extLst>
            </c:dLbl>
            <c:dLbl>
              <c:idx val="3"/>
              <c:layout>
                <c:manualLayout>
                  <c:x val="0.22426958143389963"/>
                  <c:y val="-4.6296296296296294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B79-41B8-8F86-14932F925C6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wrap="square" lIns="38100" tIns="0" rIns="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Charts!$A$57:$A$61</c:f>
              <c:strCache>
                <c:ptCount val="4"/>
                <c:pt idx="0">
                  <c:v>Mountain</c:v>
                </c:pt>
                <c:pt idx="1">
                  <c:v>Touring</c:v>
                </c:pt>
                <c:pt idx="2">
                  <c:v>Road</c:v>
                </c:pt>
                <c:pt idx="3">
                  <c:v>Standard</c:v>
                </c:pt>
              </c:strCache>
            </c:strRef>
          </c:cat>
          <c:val>
            <c:numRef>
              <c:f>Charts!$B$57:$B$61</c:f>
              <c:numCache>
                <c:formatCode>_(* #,##0.00_);_(* \(#,##0.00\);_(* "-"??_);_(@_)</c:formatCode>
                <c:ptCount val="4"/>
                <c:pt idx="0">
                  <c:v>40779.39000000005</c:v>
                </c:pt>
                <c:pt idx="1">
                  <c:v>1350157.8699999982</c:v>
                </c:pt>
                <c:pt idx="2">
                  <c:v>1400397.0049596913</c:v>
                </c:pt>
                <c:pt idx="3">
                  <c:v>8138949.7000120319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79-41B8-8F86-14932F925C63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72470040"/>
        <c:axId val="572470368"/>
      </c:barChart>
      <c:catAx>
        <c:axId val="572470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2470368"/>
        <c:crosses val="autoZero"/>
        <c:auto val="1"/>
        <c:lblAlgn val="ctr"/>
        <c:lblOffset val="100"/>
        <c:noMultiLvlLbl val="0"/>
      </c:catAx>
      <c:valAx>
        <c:axId val="5724703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2470040"/>
        <c:crosses val="autoZero"/>
        <c:crossBetween val="between"/>
        <c:dispUnits>
          <c:builtInUnit val="millions"/>
          <c:dispUnitsLbl>
            <c:layout>
              <c:manualLayout>
                <c:xMode val="edge"/>
                <c:yMode val="edge"/>
                <c:x val="0.76456405120412585"/>
                <c:y val="0.81712962962962965"/>
              </c:manualLayout>
            </c:layout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[KPMG_VI_New_raw_data_update_final.xlsx]Sheet6!PivotTable6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Proportion</a:t>
            </a:r>
            <a:r>
              <a:rPr lang="en-US" baseline="0"/>
              <a:t> of customers by job industry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1">
                <a:alpha val="36000"/>
              </a:schemeClr>
            </a:solidFill>
            <a:ln>
              <a:noFill/>
            </a:ln>
            <a:effectLst>
              <a:outerShdw blurRad="50800" dist="25400" dir="5400000" algn="ctr" rotWithShape="0">
                <a:srgbClr val="000000">
                  <a:alpha val="43137"/>
                </a:srgbClr>
              </a:outerShdw>
            </a:effectLst>
          </c:spPr>
          <c:txPr>
            <a:bodyPr rot="0" spcFirstLastPara="1" vertOverflow="overflow" horzOverflow="overflow" vert="horz" wrap="square" lIns="91440" tIns="0" rIns="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1">
                <a:alpha val="36000"/>
              </a:schemeClr>
            </a:solidFill>
            <a:ln>
              <a:noFill/>
            </a:ln>
            <a:effectLst>
              <a:outerShdw blurRad="50800" dist="25400" dir="5400000" algn="ctr" rotWithShape="0">
                <a:srgbClr val="000000">
                  <a:alpha val="43137"/>
                </a:srgbClr>
              </a:outerShdw>
            </a:effectLst>
          </c:spPr>
          <c:txPr>
            <a:bodyPr rot="0" spcFirstLastPara="1" vertOverflow="overflow" horzOverflow="overflow" vert="horz" wrap="square" lIns="91440" tIns="0" rIns="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chemeClr val="bg1">
                <a:alpha val="36000"/>
              </a:schemeClr>
            </a:solidFill>
            <a:ln>
              <a:noFill/>
            </a:ln>
            <a:effectLst>
              <a:outerShdw blurRad="50800" dist="25400" dir="5400000" algn="ctr" rotWithShape="0">
                <a:srgbClr val="000000">
                  <a:alpha val="43137"/>
                </a:srgbClr>
              </a:outerShdw>
            </a:effectLst>
          </c:spPr>
          <c:txPr>
            <a:bodyPr rot="0" spcFirstLastPara="1" vertOverflow="overflow" horzOverflow="overflow" vert="horz" wrap="square" lIns="91440" tIns="0" rIns="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rec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Sheet6!$B$32</c:f>
              <c:strCache>
                <c:ptCount val="1"/>
                <c:pt idx="0">
                  <c:v>Total</c:v>
                </c:pt>
              </c:strCache>
            </c:strRef>
          </c:tx>
          <c:explosion val="1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EEF-47AA-85D3-24B664B2784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EEF-47AA-85D3-24B664B2784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EEF-47AA-85D3-24B664B2784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EEF-47AA-85D3-24B664B2784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EEF-47AA-85D3-24B664B2784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5EEF-47AA-85D3-24B664B2784F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5EEF-47AA-85D3-24B664B2784F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5EEF-47AA-85D3-24B664B2784F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5EEF-47AA-85D3-24B664B2784F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5EEF-47AA-85D3-24B664B2784F}"/>
              </c:ext>
            </c:extLst>
          </c:dPt>
          <c:dLbls>
            <c:spPr>
              <a:solidFill>
                <a:schemeClr val="bg1">
                  <a:alpha val="36000"/>
                </a:schemeClr>
              </a:solidFill>
              <a:ln>
                <a:noFill/>
              </a:ln>
              <a:effectLst>
                <a:outerShdw blurRad="50800" dist="25400" dir="5400000" algn="ctr" rotWithShape="0">
                  <a:srgbClr val="000000">
                    <a:alpha val="43137"/>
                  </a:srgbClr>
                </a:outerShdw>
              </a:effectLst>
            </c:spPr>
            <c:txPr>
              <a:bodyPr rot="0" spcFirstLastPara="1" vertOverflow="overflow" horzOverflow="overflow" vert="horz" wrap="square" lIns="91440" tIns="0" rIns="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Sheet6!$A$33:$A$42</c:f>
              <c:strCache>
                <c:ptCount val="9"/>
                <c:pt idx="0">
                  <c:v>Telecommunications</c:v>
                </c:pt>
                <c:pt idx="1">
                  <c:v>Argiculture</c:v>
                </c:pt>
                <c:pt idx="2">
                  <c:v>Entertainment</c:v>
                </c:pt>
                <c:pt idx="3">
                  <c:v>Property</c:v>
                </c:pt>
                <c:pt idx="4">
                  <c:v>IT</c:v>
                </c:pt>
                <c:pt idx="5">
                  <c:v>Retail</c:v>
                </c:pt>
                <c:pt idx="6">
                  <c:v>Health</c:v>
                </c:pt>
                <c:pt idx="7">
                  <c:v>Financial Services</c:v>
                </c:pt>
                <c:pt idx="8">
                  <c:v>Manufacturing</c:v>
                </c:pt>
              </c:strCache>
            </c:strRef>
          </c:cat>
          <c:val>
            <c:numRef>
              <c:f>Sheet6!$B$33:$B$42</c:f>
              <c:numCache>
                <c:formatCode>General</c:formatCode>
                <c:ptCount val="9"/>
                <c:pt idx="0">
                  <c:v>28</c:v>
                </c:pt>
                <c:pt idx="1">
                  <c:v>51</c:v>
                </c:pt>
                <c:pt idx="2">
                  <c:v>80</c:v>
                </c:pt>
                <c:pt idx="3">
                  <c:v>100</c:v>
                </c:pt>
                <c:pt idx="4">
                  <c:v>105</c:v>
                </c:pt>
                <c:pt idx="5">
                  <c:v>165</c:v>
                </c:pt>
                <c:pt idx="6">
                  <c:v>264</c:v>
                </c:pt>
                <c:pt idx="7">
                  <c:v>293</c:v>
                </c:pt>
                <c:pt idx="8">
                  <c:v>373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5EEF-47AA-85D3-24B664B278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[KPMG_VI_New_raw_data_update_final.xlsx]Charts!PivotTable7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customers</a:t>
            </a:r>
            <a:endParaRPr lang="en-US"/>
          </a:p>
        </c:rich>
      </c:tx>
      <c:layout>
        <c:manualLayout>
          <c:xMode val="edge"/>
          <c:yMode val="edge"/>
          <c:x val="0.24519424272829826"/>
          <c:y val="3.53000504286434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4EE00"/>
          </a:solidFill>
          <a:ln>
            <a:noFill/>
          </a:ln>
          <a:effectLst/>
        </c:spPr>
      </c:pivotFmt>
      <c:pivotFmt>
        <c:idx val="2"/>
        <c:spPr>
          <a:solidFill>
            <a:srgbClr val="E5E1E6"/>
          </a:solidFill>
          <a:ln>
            <a:noFill/>
          </a:ln>
          <a:effectLst/>
        </c:spPr>
      </c:pivotFmt>
      <c:pivotFmt>
        <c:idx val="3"/>
        <c:spPr>
          <a:solidFill>
            <a:srgbClr val="969696"/>
          </a:solidFill>
          <a:ln>
            <a:noFill/>
          </a:ln>
          <a:effectLst/>
        </c:spPr>
      </c:pivotFmt>
      <c:pivotFmt>
        <c:idx val="4"/>
        <c:spPr>
          <a:solidFill>
            <a:srgbClr val="CD7F32"/>
          </a:solidFill>
          <a:ln>
            <a:noFill/>
          </a:ln>
          <a:effectLst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CD7F32"/>
          </a:solidFill>
          <a:ln>
            <a:noFill/>
          </a:ln>
          <a:effectLst/>
        </c:spPr>
      </c:pivotFmt>
      <c:pivotFmt>
        <c:idx val="7"/>
        <c:spPr>
          <a:solidFill>
            <a:srgbClr val="969696"/>
          </a:solidFill>
          <a:ln>
            <a:noFill/>
          </a:ln>
          <a:effectLst/>
        </c:spPr>
      </c:pivotFmt>
      <c:pivotFmt>
        <c:idx val="8"/>
        <c:spPr>
          <a:solidFill>
            <a:srgbClr val="F4EE00"/>
          </a:solidFill>
          <a:ln>
            <a:noFill/>
          </a:ln>
          <a:effectLst/>
        </c:spPr>
      </c:pivotFmt>
      <c:pivotFmt>
        <c:idx val="9"/>
        <c:spPr>
          <a:solidFill>
            <a:srgbClr val="E5E1E6"/>
          </a:solidFill>
          <a:ln>
            <a:noFill/>
          </a:ln>
          <a:effectLst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CD7F32"/>
          </a:solidFill>
          <a:ln>
            <a:noFill/>
          </a:ln>
          <a:effectLst/>
        </c:spPr>
      </c:pivotFmt>
      <c:pivotFmt>
        <c:idx val="12"/>
        <c:spPr>
          <a:solidFill>
            <a:srgbClr val="969696"/>
          </a:solidFill>
          <a:ln>
            <a:noFill/>
          </a:ln>
          <a:effectLst/>
        </c:spPr>
      </c:pivotFmt>
      <c:pivotFmt>
        <c:idx val="13"/>
        <c:spPr>
          <a:solidFill>
            <a:srgbClr val="F4EE00"/>
          </a:solidFill>
          <a:ln>
            <a:noFill/>
          </a:ln>
          <a:effectLst/>
        </c:spPr>
      </c:pivotFmt>
      <c:pivotFmt>
        <c:idx val="14"/>
        <c:spPr>
          <a:solidFill>
            <a:srgbClr val="E5E1E6"/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Charts!$B$116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D7F3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0C-43CA-9502-EA275D5C8411}"/>
              </c:ext>
            </c:extLst>
          </c:dPt>
          <c:dPt>
            <c:idx val="1"/>
            <c:invertIfNegative val="0"/>
            <c:bubble3D val="0"/>
            <c:spPr>
              <a:solidFill>
                <a:srgbClr val="96969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50C-43CA-9502-EA275D5C8411}"/>
              </c:ext>
            </c:extLst>
          </c:dPt>
          <c:dPt>
            <c:idx val="2"/>
            <c:invertIfNegative val="0"/>
            <c:bubble3D val="0"/>
            <c:spPr>
              <a:solidFill>
                <a:srgbClr val="F4EE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50C-43CA-9502-EA275D5C8411}"/>
              </c:ext>
            </c:extLst>
          </c:dPt>
          <c:dPt>
            <c:idx val="3"/>
            <c:invertIfNegative val="0"/>
            <c:bubble3D val="0"/>
            <c:spPr>
              <a:solidFill>
                <a:srgbClr val="E5E1E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50C-43CA-9502-EA275D5C8411}"/>
              </c:ext>
            </c:extLst>
          </c:dPt>
          <c:cat>
            <c:strRef>
              <c:f>Charts!$A$117:$A$121</c:f>
              <c:strCache>
                <c:ptCount val="4"/>
                <c:pt idx="0">
                  <c:v>Bronze</c:v>
                </c:pt>
                <c:pt idx="1">
                  <c:v>Silver</c:v>
                </c:pt>
                <c:pt idx="2">
                  <c:v>Gold</c:v>
                </c:pt>
                <c:pt idx="3">
                  <c:v>Platinum</c:v>
                </c:pt>
              </c:strCache>
            </c:strRef>
          </c:cat>
          <c:val>
            <c:numRef>
              <c:f>Charts!$B$117:$B$121</c:f>
              <c:numCache>
                <c:formatCode>0</c:formatCode>
                <c:ptCount val="4"/>
                <c:pt idx="0">
                  <c:v>1014</c:v>
                </c:pt>
                <c:pt idx="1">
                  <c:v>849</c:v>
                </c:pt>
                <c:pt idx="2">
                  <c:v>840</c:v>
                </c:pt>
                <c:pt idx="3">
                  <c:v>790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50C-43CA-9502-EA275D5C84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81904080"/>
        <c:axId val="981905520"/>
      </c:barChart>
      <c:catAx>
        <c:axId val="981904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1905520"/>
        <c:crosses val="autoZero"/>
        <c:auto val="1"/>
        <c:lblAlgn val="ctr"/>
        <c:lblOffset val="100"/>
        <c:noMultiLvlLbl val="0"/>
      </c:catAx>
      <c:valAx>
        <c:axId val="981905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1904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[KPMG_VI_New_raw_data_update_final.xlsx]Charts!PivotTable3</c:name>
    <c:fmtId val="1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Profit</a:t>
            </a:r>
            <a:r>
              <a:rPr lang="en-US" baseline="0"/>
              <a:t> 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rgbClr val="E5E1E6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rgbClr val="F4EE00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rgbClr val="CD7F32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rgbClr val="969696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E5E1E6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rgbClr val="F4EE00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rgbClr val="969696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rgbClr val="CD7F32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E5E1E6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rgbClr val="F4EE00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rgbClr val="969696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rgbClr val="CD7F32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Charts!$B$134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E5E1E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AFA-429A-8B10-B768D5F885EF}"/>
              </c:ext>
            </c:extLst>
          </c:dPt>
          <c:dPt>
            <c:idx val="1"/>
            <c:invertIfNegative val="0"/>
            <c:bubble3D val="0"/>
            <c:spPr>
              <a:solidFill>
                <a:srgbClr val="F4EE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AFA-429A-8B10-B768D5F885EF}"/>
              </c:ext>
            </c:extLst>
          </c:dPt>
          <c:dPt>
            <c:idx val="2"/>
            <c:invertIfNegative val="0"/>
            <c:bubble3D val="0"/>
            <c:spPr>
              <a:solidFill>
                <a:srgbClr val="96969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AFA-429A-8B10-B768D5F885EF}"/>
              </c:ext>
            </c:extLst>
          </c:dPt>
          <c:dPt>
            <c:idx val="3"/>
            <c:invertIfNegative val="0"/>
            <c:bubble3D val="0"/>
            <c:spPr>
              <a:solidFill>
                <a:srgbClr val="CD7F3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AFA-429A-8B10-B768D5F885EF}"/>
              </c:ext>
            </c:extLst>
          </c:dPt>
          <c:cat>
            <c:strRef>
              <c:f>Charts!$A$135:$A$139</c:f>
              <c:strCache>
                <c:ptCount val="4"/>
                <c:pt idx="0">
                  <c:v>Platinum</c:v>
                </c:pt>
                <c:pt idx="1">
                  <c:v>Gold</c:v>
                </c:pt>
                <c:pt idx="2">
                  <c:v>Silver</c:v>
                </c:pt>
                <c:pt idx="3">
                  <c:v>Bronze</c:v>
                </c:pt>
              </c:strCache>
            </c:strRef>
          </c:cat>
          <c:val>
            <c:numRef>
              <c:f>Charts!$B$135:$B$139</c:f>
              <c:numCache>
                <c:formatCode>0</c:formatCode>
                <c:ptCount val="4"/>
                <c:pt idx="0">
                  <c:v>3887.8372658227822</c:v>
                </c:pt>
                <c:pt idx="1">
                  <c:v>3521.4117261904767</c:v>
                </c:pt>
                <c:pt idx="2">
                  <c:v>3311.0725677267378</c:v>
                </c:pt>
                <c:pt idx="3">
                  <c:v>2272.6270414201194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AFA-429A-8B10-B768D5F885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51462400"/>
        <c:axId val="851469120"/>
      </c:barChart>
      <c:catAx>
        <c:axId val="851462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1469120"/>
        <c:crosses val="autoZero"/>
        <c:auto val="1"/>
        <c:lblAlgn val="ctr"/>
        <c:lblOffset val="100"/>
        <c:noMultiLvlLbl val="0"/>
      </c:catAx>
      <c:valAx>
        <c:axId val="851469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146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CFBDD9-412E-4F9E-B8E1-AFC401DA0A2C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241180-EA3E-4666-8D25-C33F3867AC9A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i="0" baseline="0"/>
            <a:t>Outline of problem</a:t>
          </a:r>
          <a:endParaRPr lang="en-US"/>
        </a:p>
      </dgm:t>
    </dgm:pt>
    <dgm:pt modelId="{BE669F47-BEE0-4675-BEFF-0D14C72B1AF5}" type="parTrans" cxnId="{A045DC68-AD95-4826-842F-F64CEEC956E3}">
      <dgm:prSet/>
      <dgm:spPr/>
      <dgm:t>
        <a:bodyPr/>
        <a:lstStyle/>
        <a:p>
          <a:endParaRPr lang="en-US"/>
        </a:p>
      </dgm:t>
    </dgm:pt>
    <dgm:pt modelId="{EEDE4037-286D-4BAB-9FC9-38D8CD17CFB2}" type="sibTrans" cxnId="{A045DC68-AD95-4826-842F-F64CEEC956E3}">
      <dgm:prSet/>
      <dgm:spPr/>
      <dgm:t>
        <a:bodyPr/>
        <a:lstStyle/>
        <a:p>
          <a:endParaRPr lang="en-US"/>
        </a:p>
      </dgm:t>
    </dgm:pt>
    <dgm:pt modelId="{CA239442-566B-41BF-A114-8B25A696058D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Sprocket Central is a company that specializes in high-quality bikes and cycling accessories</a:t>
          </a:r>
          <a:endParaRPr lang="en-US" dirty="0"/>
        </a:p>
      </dgm:t>
    </dgm:pt>
    <dgm:pt modelId="{690F6CA3-96E9-40BC-920D-890C71E20CE6}" type="parTrans" cxnId="{47CA8D8A-C61D-47F9-BE34-174C82F699F2}">
      <dgm:prSet/>
      <dgm:spPr/>
      <dgm:t>
        <a:bodyPr/>
        <a:lstStyle/>
        <a:p>
          <a:endParaRPr lang="en-US"/>
        </a:p>
      </dgm:t>
    </dgm:pt>
    <dgm:pt modelId="{C91D5679-012D-4E96-AF40-0A90D0A6773E}" type="sibTrans" cxnId="{47CA8D8A-C61D-47F9-BE34-174C82F699F2}">
      <dgm:prSet/>
      <dgm:spPr/>
      <dgm:t>
        <a:bodyPr/>
        <a:lstStyle/>
        <a:p>
          <a:endParaRPr lang="en-US"/>
        </a:p>
      </dgm:t>
    </dgm:pt>
    <dgm:pt modelId="{5B4867AC-8DAB-4DDC-BE6A-30353A286553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Their marketing team is looking to boost business sales by analyzing provided datasets</a:t>
          </a:r>
          <a:endParaRPr lang="en-US" dirty="0"/>
        </a:p>
      </dgm:t>
    </dgm:pt>
    <dgm:pt modelId="{EE5B88B5-0542-40AD-8938-4D5C9BF98A78}" type="parTrans" cxnId="{78079047-28BC-471E-9DDC-091748832701}">
      <dgm:prSet/>
      <dgm:spPr/>
      <dgm:t>
        <a:bodyPr/>
        <a:lstStyle/>
        <a:p>
          <a:endParaRPr lang="en-US"/>
        </a:p>
      </dgm:t>
    </dgm:pt>
    <dgm:pt modelId="{76BC92DE-4909-460D-A42B-15D02B2B0933}" type="sibTrans" cxnId="{78079047-28BC-471E-9DDC-091748832701}">
      <dgm:prSet/>
      <dgm:spPr/>
      <dgm:t>
        <a:bodyPr/>
        <a:lstStyle/>
        <a:p>
          <a:endParaRPr lang="en-US"/>
        </a:p>
      </dgm:t>
    </dgm:pt>
    <dgm:pt modelId="{EEEDCEAA-996B-4A9C-A79C-33F65752202A}">
      <dgm:prSet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Using the 3 datasets provided the aim is to analyze and recommend 1000 customers that Sprocket Central should target to drive higher value to the company</a:t>
          </a:r>
          <a:endParaRPr lang="en-US" dirty="0"/>
        </a:p>
      </dgm:t>
    </dgm:pt>
    <dgm:pt modelId="{83E5C93D-687F-4753-981E-B9C4F45AFA2C}" type="parTrans" cxnId="{A41AD5A0-BF6B-4857-A2E5-55F7BC311F43}">
      <dgm:prSet/>
      <dgm:spPr/>
      <dgm:t>
        <a:bodyPr/>
        <a:lstStyle/>
        <a:p>
          <a:endParaRPr lang="en-US"/>
        </a:p>
      </dgm:t>
    </dgm:pt>
    <dgm:pt modelId="{180B3797-63B9-4C7A-92D2-02E68B6008EF}" type="sibTrans" cxnId="{A41AD5A0-BF6B-4857-A2E5-55F7BC311F43}">
      <dgm:prSet/>
      <dgm:spPr/>
      <dgm:t>
        <a:bodyPr/>
        <a:lstStyle/>
        <a:p>
          <a:endParaRPr lang="en-US"/>
        </a:p>
      </dgm:t>
    </dgm:pt>
    <dgm:pt modelId="{AEE9746D-641F-4636-B62A-271C017C3FAB}" type="pres">
      <dgm:prSet presAssocID="{77CFBDD9-412E-4F9E-B8E1-AFC401DA0A2C}" presName="Name0" presStyleCnt="0">
        <dgm:presLayoutVars>
          <dgm:dir/>
          <dgm:animLvl val="lvl"/>
          <dgm:resizeHandles val="exact"/>
        </dgm:presLayoutVars>
      </dgm:prSet>
      <dgm:spPr/>
    </dgm:pt>
    <dgm:pt modelId="{2A7CFADC-7A66-4F17-B4E1-D6CB3EA044AD}" type="pres">
      <dgm:prSet presAssocID="{93241180-EA3E-4666-8D25-C33F3867AC9A}" presName="composite" presStyleCnt="0"/>
      <dgm:spPr/>
    </dgm:pt>
    <dgm:pt modelId="{7E648367-5D21-4960-9472-A8350FE83829}" type="pres">
      <dgm:prSet presAssocID="{93241180-EA3E-4666-8D25-C33F3867AC9A}" presName="parTx" presStyleLbl="alignNode1" presStyleIdx="0" presStyleCnt="1" custScaleX="100000" custScaleY="106399" custLinFactNeighborY="-1411">
        <dgm:presLayoutVars>
          <dgm:chMax val="0"/>
          <dgm:chPref val="0"/>
          <dgm:bulletEnabled val="1"/>
        </dgm:presLayoutVars>
      </dgm:prSet>
      <dgm:spPr/>
    </dgm:pt>
    <dgm:pt modelId="{7EEB47E1-A00B-4759-93A3-348D11DBFB4F}" type="pres">
      <dgm:prSet presAssocID="{93241180-EA3E-4666-8D25-C33F3867AC9A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BD1A8439-D90F-4940-B557-544B2F5DC08B}" type="presOf" srcId="{EEEDCEAA-996B-4A9C-A79C-33F65752202A}" destId="{7EEB47E1-A00B-4759-93A3-348D11DBFB4F}" srcOrd="0" destOrd="2" presId="urn:microsoft.com/office/officeart/2005/8/layout/hList1"/>
    <dgm:cxn modelId="{8B855546-0F66-444B-BBBF-C846A3C20AF2}" type="presOf" srcId="{93241180-EA3E-4666-8D25-C33F3867AC9A}" destId="{7E648367-5D21-4960-9472-A8350FE83829}" srcOrd="0" destOrd="0" presId="urn:microsoft.com/office/officeart/2005/8/layout/hList1"/>
    <dgm:cxn modelId="{78079047-28BC-471E-9DDC-091748832701}" srcId="{93241180-EA3E-4666-8D25-C33F3867AC9A}" destId="{5B4867AC-8DAB-4DDC-BE6A-30353A286553}" srcOrd="1" destOrd="0" parTransId="{EE5B88B5-0542-40AD-8938-4D5C9BF98A78}" sibTransId="{76BC92DE-4909-460D-A42B-15D02B2B0933}"/>
    <dgm:cxn modelId="{A045DC68-AD95-4826-842F-F64CEEC956E3}" srcId="{77CFBDD9-412E-4F9E-B8E1-AFC401DA0A2C}" destId="{93241180-EA3E-4666-8D25-C33F3867AC9A}" srcOrd="0" destOrd="0" parTransId="{BE669F47-BEE0-4675-BEFF-0D14C72B1AF5}" sibTransId="{EEDE4037-286D-4BAB-9FC9-38D8CD17CFB2}"/>
    <dgm:cxn modelId="{0AC01951-29BF-4D8B-B7E2-43475650B4CF}" type="presOf" srcId="{CA239442-566B-41BF-A114-8B25A696058D}" destId="{7EEB47E1-A00B-4759-93A3-348D11DBFB4F}" srcOrd="0" destOrd="0" presId="urn:microsoft.com/office/officeart/2005/8/layout/hList1"/>
    <dgm:cxn modelId="{47CA8D8A-C61D-47F9-BE34-174C82F699F2}" srcId="{93241180-EA3E-4666-8D25-C33F3867AC9A}" destId="{CA239442-566B-41BF-A114-8B25A696058D}" srcOrd="0" destOrd="0" parTransId="{690F6CA3-96E9-40BC-920D-890C71E20CE6}" sibTransId="{C91D5679-012D-4E96-AF40-0A90D0A6773E}"/>
    <dgm:cxn modelId="{14880E95-7C76-48CE-88FB-E2E38147B84D}" type="presOf" srcId="{77CFBDD9-412E-4F9E-B8E1-AFC401DA0A2C}" destId="{AEE9746D-641F-4636-B62A-271C017C3FAB}" srcOrd="0" destOrd="0" presId="urn:microsoft.com/office/officeart/2005/8/layout/hList1"/>
    <dgm:cxn modelId="{A41AD5A0-BF6B-4857-A2E5-55F7BC311F43}" srcId="{93241180-EA3E-4666-8D25-C33F3867AC9A}" destId="{EEEDCEAA-996B-4A9C-A79C-33F65752202A}" srcOrd="2" destOrd="0" parTransId="{83E5C93D-687F-4753-981E-B9C4F45AFA2C}" sibTransId="{180B3797-63B9-4C7A-92D2-02E68B6008EF}"/>
    <dgm:cxn modelId="{1DFA15F9-0B81-4CA7-B9E4-6E6BA42C14C0}" type="presOf" srcId="{5B4867AC-8DAB-4DDC-BE6A-30353A286553}" destId="{7EEB47E1-A00B-4759-93A3-348D11DBFB4F}" srcOrd="0" destOrd="1" presId="urn:microsoft.com/office/officeart/2005/8/layout/hList1"/>
    <dgm:cxn modelId="{A54BEBAF-CEB2-4104-B482-DDDEB86428DA}" type="presParOf" srcId="{AEE9746D-641F-4636-B62A-271C017C3FAB}" destId="{2A7CFADC-7A66-4F17-B4E1-D6CB3EA044AD}" srcOrd="0" destOrd="0" presId="urn:microsoft.com/office/officeart/2005/8/layout/hList1"/>
    <dgm:cxn modelId="{CA23480C-1642-4A7D-B072-F75D63F4646D}" type="presParOf" srcId="{2A7CFADC-7A66-4F17-B4E1-D6CB3EA044AD}" destId="{7E648367-5D21-4960-9472-A8350FE83829}" srcOrd="0" destOrd="0" presId="urn:microsoft.com/office/officeart/2005/8/layout/hList1"/>
    <dgm:cxn modelId="{0893EBE6-5921-4C6F-8871-28ADE2E80987}" type="presParOf" srcId="{2A7CFADC-7A66-4F17-B4E1-D6CB3EA044AD}" destId="{7EEB47E1-A00B-4759-93A3-348D11DBFB4F}" srcOrd="1" destOrd="0" presId="urn:microsoft.com/office/officeart/2005/8/layout/hList1"/>
  </dgm:cxnLst>
  <dgm:bg/>
  <dgm:whole>
    <a:ln>
      <a:solidFill>
        <a:schemeClr val="bg1"/>
      </a:solidFill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434407-95EF-449A-AACB-D9831846C3D3}" type="doc">
      <dgm:prSet loTypeId="urn:microsoft.com/office/officeart/2005/8/layout/vList2" loCatId="list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7DB4167-C733-465B-904B-3F8235834CBE}">
      <dgm:prSet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0" i="0" baseline="0" dirty="0"/>
            <a:t>The identified issues and proposed solutions are as follows:</a:t>
          </a:r>
          <a:endParaRPr lang="en-US" dirty="0"/>
        </a:p>
      </dgm:t>
    </dgm:pt>
    <dgm:pt modelId="{36D2EAD2-871D-4B1C-B9D1-65A7DF9CBFA3}" type="parTrans" cxnId="{4B7CFBD0-762C-4CFC-8FFF-C15F7D1783D1}">
      <dgm:prSet/>
      <dgm:spPr/>
      <dgm:t>
        <a:bodyPr/>
        <a:lstStyle/>
        <a:p>
          <a:endParaRPr lang="en-US"/>
        </a:p>
      </dgm:t>
    </dgm:pt>
    <dgm:pt modelId="{7C79132F-9D68-4FBD-A539-CB169A68B0FD}" type="sibTrans" cxnId="{4B7CFBD0-762C-4CFC-8FFF-C15F7D1783D1}">
      <dgm:prSet/>
      <dgm:spPr/>
      <dgm:t>
        <a:bodyPr/>
        <a:lstStyle/>
        <a:p>
          <a:endParaRPr lang="en-US"/>
        </a:p>
      </dgm:t>
    </dgm:pt>
    <dgm:pt modelId="{11D4C7D5-60EC-4872-88F2-C7DD5B8B6E44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i="0" baseline="0" dirty="0"/>
            <a:t>Missing Data in the Transaction Dataset:</a:t>
          </a:r>
          <a:endParaRPr lang="en-US" dirty="0"/>
        </a:p>
      </dgm:t>
    </dgm:pt>
    <dgm:pt modelId="{8AEC77BE-469F-44BC-AF91-DB8EBF8A9ADD}" type="parTrans" cxnId="{691F0861-03C2-4D03-8CC5-8694FA99E7EF}">
      <dgm:prSet/>
      <dgm:spPr/>
      <dgm:t>
        <a:bodyPr/>
        <a:lstStyle/>
        <a:p>
          <a:endParaRPr lang="en-US"/>
        </a:p>
      </dgm:t>
    </dgm:pt>
    <dgm:pt modelId="{F95D8B45-06C6-47FB-83A5-6F0D544A2636}" type="sibTrans" cxnId="{691F0861-03C2-4D03-8CC5-8694FA99E7EF}">
      <dgm:prSet/>
      <dgm:spPr/>
      <dgm:t>
        <a:bodyPr/>
        <a:lstStyle/>
        <a:p>
          <a:endParaRPr lang="en-US"/>
        </a:p>
      </dgm:t>
    </dgm:pt>
    <dgm:pt modelId="{DFD238D9-23FD-4E0C-AAAD-9B311903594C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Recommendation: Develop a strategy to handle missing data in the Transaction dataset to ensure data completeness.</a:t>
          </a:r>
          <a:endParaRPr lang="en-US" dirty="0"/>
        </a:p>
      </dgm:t>
    </dgm:pt>
    <dgm:pt modelId="{281FB414-2951-4B66-9E50-2063EBE158A5}" type="parTrans" cxnId="{5745D7C0-450D-4CF7-89E1-4B3190CA4A36}">
      <dgm:prSet/>
      <dgm:spPr/>
      <dgm:t>
        <a:bodyPr/>
        <a:lstStyle/>
        <a:p>
          <a:endParaRPr lang="en-US"/>
        </a:p>
      </dgm:t>
    </dgm:pt>
    <dgm:pt modelId="{9BED65AD-9976-4527-83EE-0ADB75F02268}" type="sibTrans" cxnId="{5745D7C0-450D-4CF7-89E1-4B3190CA4A36}">
      <dgm:prSet/>
      <dgm:spPr/>
      <dgm:t>
        <a:bodyPr/>
        <a:lstStyle/>
        <a:p>
          <a:endParaRPr lang="en-US"/>
        </a:p>
      </dgm:t>
    </dgm:pt>
    <dgm:pt modelId="{9CA3FE27-9C0A-4618-A21C-14F1425E1B41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i="0" baseline="0" dirty="0"/>
            <a:t>Missing Records for Customer DOB:</a:t>
          </a:r>
          <a:endParaRPr lang="en-US" dirty="0"/>
        </a:p>
      </dgm:t>
    </dgm:pt>
    <dgm:pt modelId="{F10999D2-790E-42D1-AC69-F71D7300189E}" type="parTrans" cxnId="{BC4CF772-9520-4BAA-A5E4-8DCBFD4EAF0C}">
      <dgm:prSet/>
      <dgm:spPr/>
      <dgm:t>
        <a:bodyPr/>
        <a:lstStyle/>
        <a:p>
          <a:endParaRPr lang="en-US"/>
        </a:p>
      </dgm:t>
    </dgm:pt>
    <dgm:pt modelId="{4CFCB041-5D2A-4DCA-B61C-F2D38D9BCF4E}" type="sibTrans" cxnId="{BC4CF772-9520-4BAA-A5E4-8DCBFD4EAF0C}">
      <dgm:prSet/>
      <dgm:spPr/>
      <dgm:t>
        <a:bodyPr/>
        <a:lstStyle/>
        <a:p>
          <a:endParaRPr lang="en-US"/>
        </a:p>
      </dgm:t>
    </dgm:pt>
    <dgm:pt modelId="{33B559B1-0D5C-4DFB-BE15-06988BB4A798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Recommendation: Impute missing customer date of birth records by adopting the mode year value for enhanced data consistency.</a:t>
          </a:r>
          <a:endParaRPr lang="en-US" dirty="0"/>
        </a:p>
      </dgm:t>
    </dgm:pt>
    <dgm:pt modelId="{AFB44BD6-CF7B-4296-BF31-C316FB24EB6F}" type="parTrans" cxnId="{0DF5B12A-A500-4E62-90FA-D25F80145DD9}">
      <dgm:prSet/>
      <dgm:spPr/>
      <dgm:t>
        <a:bodyPr/>
        <a:lstStyle/>
        <a:p>
          <a:endParaRPr lang="en-US"/>
        </a:p>
      </dgm:t>
    </dgm:pt>
    <dgm:pt modelId="{98FB3F15-620D-4222-97E2-6C2D5EB7B8B5}" type="sibTrans" cxnId="{0DF5B12A-A500-4E62-90FA-D25F80145DD9}">
      <dgm:prSet/>
      <dgm:spPr/>
      <dgm:t>
        <a:bodyPr/>
        <a:lstStyle/>
        <a:p>
          <a:endParaRPr lang="en-US"/>
        </a:p>
      </dgm:t>
    </dgm:pt>
    <dgm:pt modelId="{88AA49CF-9920-4564-A8D7-C696EE1AF582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i="0" baseline="0" dirty="0"/>
            <a:t>Gender 'M' and 'F' Replacement:</a:t>
          </a:r>
          <a:endParaRPr lang="en-US" dirty="0"/>
        </a:p>
      </dgm:t>
    </dgm:pt>
    <dgm:pt modelId="{87ECA586-496F-402C-B916-FA88291ED908}" type="parTrans" cxnId="{244E281C-5B2A-47B3-A7E4-6AA914256A9B}">
      <dgm:prSet/>
      <dgm:spPr/>
      <dgm:t>
        <a:bodyPr/>
        <a:lstStyle/>
        <a:p>
          <a:endParaRPr lang="en-US"/>
        </a:p>
      </dgm:t>
    </dgm:pt>
    <dgm:pt modelId="{05ACF43E-B8B2-4709-81CB-41E6D3FEC3E1}" type="sibTrans" cxnId="{244E281C-5B2A-47B3-A7E4-6AA914256A9B}">
      <dgm:prSet/>
      <dgm:spPr/>
      <dgm:t>
        <a:bodyPr/>
        <a:lstStyle/>
        <a:p>
          <a:endParaRPr lang="en-US"/>
        </a:p>
      </dgm:t>
    </dgm:pt>
    <dgm:pt modelId="{47F3DC30-B2AD-4E04-97A5-3F5103BA3849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Recommendation: Enhance data integrity by replacing gender codes 'M' and 'F' with 'Male' and 'Female,' respectively.</a:t>
          </a:r>
          <a:endParaRPr lang="en-US" dirty="0"/>
        </a:p>
      </dgm:t>
    </dgm:pt>
    <dgm:pt modelId="{5ED517C4-A166-404C-A2DE-2985D48D4FF7}" type="parTrans" cxnId="{DB0A515A-B096-4D3F-8953-6736BCF0759D}">
      <dgm:prSet/>
      <dgm:spPr/>
      <dgm:t>
        <a:bodyPr/>
        <a:lstStyle/>
        <a:p>
          <a:endParaRPr lang="en-US"/>
        </a:p>
      </dgm:t>
    </dgm:pt>
    <dgm:pt modelId="{10B93BC9-EACE-4FA0-8845-E80AB7B41199}" type="sibTrans" cxnId="{DB0A515A-B096-4D3F-8953-6736BCF0759D}">
      <dgm:prSet/>
      <dgm:spPr/>
      <dgm:t>
        <a:bodyPr/>
        <a:lstStyle/>
        <a:p>
          <a:endParaRPr lang="en-US"/>
        </a:p>
      </dgm:t>
    </dgm:pt>
    <dgm:pt modelId="{1BD059A2-63A2-4679-BE8C-08DAD3AE9D11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i="0" baseline="0" dirty="0"/>
            <a:t>Tenure Value Imputation:</a:t>
          </a:r>
          <a:endParaRPr lang="en-US" dirty="0"/>
        </a:p>
      </dgm:t>
    </dgm:pt>
    <dgm:pt modelId="{BD596696-EDDF-4285-A830-BF9B345CD685}" type="parTrans" cxnId="{E9964DD8-0622-4FE4-8F11-A9EFC3A2ACB0}">
      <dgm:prSet/>
      <dgm:spPr/>
      <dgm:t>
        <a:bodyPr/>
        <a:lstStyle/>
        <a:p>
          <a:endParaRPr lang="en-US"/>
        </a:p>
      </dgm:t>
    </dgm:pt>
    <dgm:pt modelId="{DEDDEE82-EF9C-444A-ACDE-04ED7A8FD2F5}" type="sibTrans" cxnId="{E9964DD8-0622-4FE4-8F11-A9EFC3A2ACB0}">
      <dgm:prSet/>
      <dgm:spPr/>
      <dgm:t>
        <a:bodyPr/>
        <a:lstStyle/>
        <a:p>
          <a:endParaRPr lang="en-US"/>
        </a:p>
      </dgm:t>
    </dgm:pt>
    <dgm:pt modelId="{EC3F9E8E-7387-4D21-B3DD-154912528432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Recommendation: For missing tenure values, calculate the mean of the existing data and assign this mean value to the missing fields, ensuring data consistency.</a:t>
          </a:r>
          <a:endParaRPr lang="en-US" dirty="0"/>
        </a:p>
      </dgm:t>
    </dgm:pt>
    <dgm:pt modelId="{7D90C035-6EF7-4C02-8EBC-0A63E2479E1F}" type="parTrans" cxnId="{21667051-0031-4BE8-9543-ED9F97633530}">
      <dgm:prSet/>
      <dgm:spPr/>
      <dgm:t>
        <a:bodyPr/>
        <a:lstStyle/>
        <a:p>
          <a:endParaRPr lang="en-US"/>
        </a:p>
      </dgm:t>
    </dgm:pt>
    <dgm:pt modelId="{1D39763F-90A5-4632-BAB0-CBFB5068A0DC}" type="sibTrans" cxnId="{21667051-0031-4BE8-9543-ED9F97633530}">
      <dgm:prSet/>
      <dgm:spPr/>
      <dgm:t>
        <a:bodyPr/>
        <a:lstStyle/>
        <a:p>
          <a:endParaRPr lang="en-US"/>
        </a:p>
      </dgm:t>
    </dgm:pt>
    <dgm:pt modelId="{4B0521EE-7A52-4BD4-9921-448259846B66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1" i="0" baseline="0" dirty="0"/>
            <a:t>Elimination of Blank Orders:</a:t>
          </a:r>
          <a:endParaRPr lang="en-US" dirty="0"/>
        </a:p>
      </dgm:t>
    </dgm:pt>
    <dgm:pt modelId="{66EB6961-147D-429A-8BEF-81890643D143}" type="parTrans" cxnId="{6918E3DE-7544-40E2-B052-77766022B573}">
      <dgm:prSet/>
      <dgm:spPr/>
      <dgm:t>
        <a:bodyPr/>
        <a:lstStyle/>
        <a:p>
          <a:endParaRPr lang="en-US"/>
        </a:p>
      </dgm:t>
    </dgm:pt>
    <dgm:pt modelId="{A0CFC17C-70BD-4F59-8881-E08DE4F904A3}" type="sibTrans" cxnId="{6918E3DE-7544-40E2-B052-77766022B573}">
      <dgm:prSet/>
      <dgm:spPr/>
      <dgm:t>
        <a:bodyPr/>
        <a:lstStyle/>
        <a:p>
          <a:endParaRPr lang="en-US"/>
        </a:p>
      </dgm:t>
    </dgm:pt>
    <dgm:pt modelId="{5138AF6A-8E6E-4A15-A791-75D305A55C4F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b="0" i="0" baseline="0" dirty="0"/>
            <a:t>Recommendation: Remove instances of blank orders to maintain a clean and accurate dataset.</a:t>
          </a:r>
          <a:endParaRPr lang="en-US" dirty="0"/>
        </a:p>
      </dgm:t>
    </dgm:pt>
    <dgm:pt modelId="{E64419FC-B75C-464A-8498-7D9A24146118}" type="parTrans" cxnId="{40251365-2838-48A5-81B8-962967DACB39}">
      <dgm:prSet/>
      <dgm:spPr/>
      <dgm:t>
        <a:bodyPr/>
        <a:lstStyle/>
        <a:p>
          <a:endParaRPr lang="en-US"/>
        </a:p>
      </dgm:t>
    </dgm:pt>
    <dgm:pt modelId="{E09D1F8B-F91E-4771-A271-4DC8F540ED80}" type="sibTrans" cxnId="{40251365-2838-48A5-81B8-962967DACB39}">
      <dgm:prSet/>
      <dgm:spPr/>
      <dgm:t>
        <a:bodyPr/>
        <a:lstStyle/>
        <a:p>
          <a:endParaRPr lang="en-US"/>
        </a:p>
      </dgm:t>
    </dgm:pt>
    <dgm:pt modelId="{767F5DC2-1301-4C0E-8BF7-5E63CEC3FF8E}">
      <dgm:prSet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 dirty="0"/>
        </a:p>
      </dgm:t>
    </dgm:pt>
    <dgm:pt modelId="{709CBE06-3D6B-44C6-A4D6-89B6A8099078}" type="parTrans" cxnId="{630CC7DB-6B2A-4163-9729-E218E91CB996}">
      <dgm:prSet/>
      <dgm:spPr/>
      <dgm:t>
        <a:bodyPr/>
        <a:lstStyle/>
        <a:p>
          <a:endParaRPr lang="en-US"/>
        </a:p>
      </dgm:t>
    </dgm:pt>
    <dgm:pt modelId="{D84DADCD-C5AE-467D-847E-3339F0E2F976}" type="sibTrans" cxnId="{630CC7DB-6B2A-4163-9729-E218E91CB996}">
      <dgm:prSet/>
      <dgm:spPr/>
      <dgm:t>
        <a:bodyPr/>
        <a:lstStyle/>
        <a:p>
          <a:endParaRPr lang="en-US"/>
        </a:p>
      </dgm:t>
    </dgm:pt>
    <dgm:pt modelId="{110DF847-E9EA-4450-9734-8F2F84868F7E}" type="pres">
      <dgm:prSet presAssocID="{F8434407-95EF-449A-AACB-D9831846C3D3}" presName="linear" presStyleCnt="0">
        <dgm:presLayoutVars>
          <dgm:animLvl val="lvl"/>
          <dgm:resizeHandles val="exact"/>
        </dgm:presLayoutVars>
      </dgm:prSet>
      <dgm:spPr/>
    </dgm:pt>
    <dgm:pt modelId="{7AEB8CB9-0180-4309-97CA-55CE17276ECC}" type="pres">
      <dgm:prSet presAssocID="{17DB4167-C733-465B-904B-3F8235834CB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33DD65E3-14F8-49C8-AE99-21960414690A}" type="pres">
      <dgm:prSet presAssocID="{17DB4167-C733-465B-904B-3F8235834CBE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1D81A40D-91C9-4E2D-9850-33420A040968}" type="presOf" srcId="{33B559B1-0D5C-4DFB-BE15-06988BB4A798}" destId="{33DD65E3-14F8-49C8-AE99-21960414690A}" srcOrd="0" destOrd="4" presId="urn:microsoft.com/office/officeart/2005/8/layout/vList2"/>
    <dgm:cxn modelId="{1F70CD17-007A-4832-ABAB-F2AC4A636FAB}" type="presOf" srcId="{4B0521EE-7A52-4BD4-9921-448259846B66}" destId="{33DD65E3-14F8-49C8-AE99-21960414690A}" srcOrd="0" destOrd="9" presId="urn:microsoft.com/office/officeart/2005/8/layout/vList2"/>
    <dgm:cxn modelId="{244E281C-5B2A-47B3-A7E4-6AA914256A9B}" srcId="{17DB4167-C733-465B-904B-3F8235834CBE}" destId="{88AA49CF-9920-4564-A8D7-C696EE1AF582}" srcOrd="3" destOrd="0" parTransId="{87ECA586-496F-402C-B916-FA88291ED908}" sibTransId="{05ACF43E-B8B2-4709-81CB-41E6D3FEC3E1}"/>
    <dgm:cxn modelId="{0DF5B12A-A500-4E62-90FA-D25F80145DD9}" srcId="{9CA3FE27-9C0A-4618-A21C-14F1425E1B41}" destId="{33B559B1-0D5C-4DFB-BE15-06988BB4A798}" srcOrd="0" destOrd="0" parTransId="{AFB44BD6-CF7B-4296-BF31-C316FB24EB6F}" sibTransId="{98FB3F15-620D-4222-97E2-6C2D5EB7B8B5}"/>
    <dgm:cxn modelId="{DBEFE22B-2DB2-4F72-910D-E5D453494ED0}" type="presOf" srcId="{47F3DC30-B2AD-4E04-97A5-3F5103BA3849}" destId="{33DD65E3-14F8-49C8-AE99-21960414690A}" srcOrd="0" destOrd="6" presId="urn:microsoft.com/office/officeart/2005/8/layout/vList2"/>
    <dgm:cxn modelId="{691F0861-03C2-4D03-8CC5-8694FA99E7EF}" srcId="{17DB4167-C733-465B-904B-3F8235834CBE}" destId="{11D4C7D5-60EC-4872-88F2-C7DD5B8B6E44}" srcOrd="1" destOrd="0" parTransId="{8AEC77BE-469F-44BC-AF91-DB8EBF8A9ADD}" sibTransId="{F95D8B45-06C6-47FB-83A5-6F0D544A2636}"/>
    <dgm:cxn modelId="{40251365-2838-48A5-81B8-962967DACB39}" srcId="{4B0521EE-7A52-4BD4-9921-448259846B66}" destId="{5138AF6A-8E6E-4A15-A791-75D305A55C4F}" srcOrd="0" destOrd="0" parTransId="{E64419FC-B75C-464A-8498-7D9A24146118}" sibTransId="{E09D1F8B-F91E-4771-A271-4DC8F540ED80}"/>
    <dgm:cxn modelId="{A1665F71-3DBF-4F1C-8F3B-62C9740B5ECF}" type="presOf" srcId="{767F5DC2-1301-4C0E-8BF7-5E63CEC3FF8E}" destId="{33DD65E3-14F8-49C8-AE99-21960414690A}" srcOrd="0" destOrd="0" presId="urn:microsoft.com/office/officeart/2005/8/layout/vList2"/>
    <dgm:cxn modelId="{21667051-0031-4BE8-9543-ED9F97633530}" srcId="{1BD059A2-63A2-4679-BE8C-08DAD3AE9D11}" destId="{EC3F9E8E-7387-4D21-B3DD-154912528432}" srcOrd="0" destOrd="0" parTransId="{7D90C035-6EF7-4C02-8EBC-0A63E2479E1F}" sibTransId="{1D39763F-90A5-4632-BAB0-CBFB5068A0DC}"/>
    <dgm:cxn modelId="{BC4CF772-9520-4BAA-A5E4-8DCBFD4EAF0C}" srcId="{17DB4167-C733-465B-904B-3F8235834CBE}" destId="{9CA3FE27-9C0A-4618-A21C-14F1425E1B41}" srcOrd="2" destOrd="0" parTransId="{F10999D2-790E-42D1-AC69-F71D7300189E}" sibTransId="{4CFCB041-5D2A-4DCA-B61C-F2D38D9BCF4E}"/>
    <dgm:cxn modelId="{F3ED5854-2C48-4999-88EA-EBAAB8883704}" type="presOf" srcId="{11D4C7D5-60EC-4872-88F2-C7DD5B8B6E44}" destId="{33DD65E3-14F8-49C8-AE99-21960414690A}" srcOrd="0" destOrd="1" presId="urn:microsoft.com/office/officeart/2005/8/layout/vList2"/>
    <dgm:cxn modelId="{DB0A515A-B096-4D3F-8953-6736BCF0759D}" srcId="{88AA49CF-9920-4564-A8D7-C696EE1AF582}" destId="{47F3DC30-B2AD-4E04-97A5-3F5103BA3849}" srcOrd="0" destOrd="0" parTransId="{5ED517C4-A166-404C-A2DE-2985D48D4FF7}" sibTransId="{10B93BC9-EACE-4FA0-8845-E80AB7B41199}"/>
    <dgm:cxn modelId="{309D2B7F-EEB4-48F7-994D-241E4F8B025F}" type="presOf" srcId="{DFD238D9-23FD-4E0C-AAAD-9B311903594C}" destId="{33DD65E3-14F8-49C8-AE99-21960414690A}" srcOrd="0" destOrd="2" presId="urn:microsoft.com/office/officeart/2005/8/layout/vList2"/>
    <dgm:cxn modelId="{C2B1A783-45A0-4249-A861-5E8FDED43FF0}" type="presOf" srcId="{EC3F9E8E-7387-4D21-B3DD-154912528432}" destId="{33DD65E3-14F8-49C8-AE99-21960414690A}" srcOrd="0" destOrd="8" presId="urn:microsoft.com/office/officeart/2005/8/layout/vList2"/>
    <dgm:cxn modelId="{FDE847B5-15D0-49D9-AFAA-1FB5248E78D2}" type="presOf" srcId="{9CA3FE27-9C0A-4618-A21C-14F1425E1B41}" destId="{33DD65E3-14F8-49C8-AE99-21960414690A}" srcOrd="0" destOrd="3" presId="urn:microsoft.com/office/officeart/2005/8/layout/vList2"/>
    <dgm:cxn modelId="{0AFCBDB6-A7E9-40F4-AE49-30495EA988A7}" type="presOf" srcId="{5138AF6A-8E6E-4A15-A791-75D305A55C4F}" destId="{33DD65E3-14F8-49C8-AE99-21960414690A}" srcOrd="0" destOrd="10" presId="urn:microsoft.com/office/officeart/2005/8/layout/vList2"/>
    <dgm:cxn modelId="{5745D7C0-450D-4CF7-89E1-4B3190CA4A36}" srcId="{11D4C7D5-60EC-4872-88F2-C7DD5B8B6E44}" destId="{DFD238D9-23FD-4E0C-AAAD-9B311903594C}" srcOrd="0" destOrd="0" parTransId="{281FB414-2951-4B66-9E50-2063EBE158A5}" sibTransId="{9BED65AD-9976-4527-83EE-0ADB75F02268}"/>
    <dgm:cxn modelId="{B7C476C1-883B-4425-B783-8022879F1A3C}" type="presOf" srcId="{1BD059A2-63A2-4679-BE8C-08DAD3AE9D11}" destId="{33DD65E3-14F8-49C8-AE99-21960414690A}" srcOrd="0" destOrd="7" presId="urn:microsoft.com/office/officeart/2005/8/layout/vList2"/>
    <dgm:cxn modelId="{4B7CFBD0-762C-4CFC-8FFF-C15F7D1783D1}" srcId="{F8434407-95EF-449A-AACB-D9831846C3D3}" destId="{17DB4167-C733-465B-904B-3F8235834CBE}" srcOrd="0" destOrd="0" parTransId="{36D2EAD2-871D-4B1C-B9D1-65A7DF9CBFA3}" sibTransId="{7C79132F-9D68-4FBD-A539-CB169A68B0FD}"/>
    <dgm:cxn modelId="{E9964DD8-0622-4FE4-8F11-A9EFC3A2ACB0}" srcId="{17DB4167-C733-465B-904B-3F8235834CBE}" destId="{1BD059A2-63A2-4679-BE8C-08DAD3AE9D11}" srcOrd="4" destOrd="0" parTransId="{BD596696-EDDF-4285-A830-BF9B345CD685}" sibTransId="{DEDDEE82-EF9C-444A-ACDE-04ED7A8FD2F5}"/>
    <dgm:cxn modelId="{630CC7DB-6B2A-4163-9729-E218E91CB996}" srcId="{17DB4167-C733-465B-904B-3F8235834CBE}" destId="{767F5DC2-1301-4C0E-8BF7-5E63CEC3FF8E}" srcOrd="0" destOrd="0" parTransId="{709CBE06-3D6B-44C6-A4D6-89B6A8099078}" sibTransId="{D84DADCD-C5AE-467D-847E-3339F0E2F976}"/>
    <dgm:cxn modelId="{6918E3DE-7544-40E2-B052-77766022B573}" srcId="{17DB4167-C733-465B-904B-3F8235834CBE}" destId="{4B0521EE-7A52-4BD4-9921-448259846B66}" srcOrd="5" destOrd="0" parTransId="{66EB6961-147D-429A-8BEF-81890643D143}" sibTransId="{A0CFC17C-70BD-4F59-8881-E08DE4F904A3}"/>
    <dgm:cxn modelId="{79811FEC-0321-4A7A-92CE-0124E533705E}" type="presOf" srcId="{F8434407-95EF-449A-AACB-D9831846C3D3}" destId="{110DF847-E9EA-4450-9734-8F2F84868F7E}" srcOrd="0" destOrd="0" presId="urn:microsoft.com/office/officeart/2005/8/layout/vList2"/>
    <dgm:cxn modelId="{F0352BF1-08B0-40C1-8DDC-6EB669D4EBBA}" type="presOf" srcId="{17DB4167-C733-465B-904B-3F8235834CBE}" destId="{7AEB8CB9-0180-4309-97CA-55CE17276ECC}" srcOrd="0" destOrd="0" presId="urn:microsoft.com/office/officeart/2005/8/layout/vList2"/>
    <dgm:cxn modelId="{28CD73FC-9E65-44DB-8D5D-EF6742333D64}" type="presOf" srcId="{88AA49CF-9920-4564-A8D7-C696EE1AF582}" destId="{33DD65E3-14F8-49C8-AE99-21960414690A}" srcOrd="0" destOrd="5" presId="urn:microsoft.com/office/officeart/2005/8/layout/vList2"/>
    <dgm:cxn modelId="{88F9AD54-0425-4746-92CA-AC697DD231CC}" type="presParOf" srcId="{110DF847-E9EA-4450-9734-8F2F84868F7E}" destId="{7AEB8CB9-0180-4309-97CA-55CE17276ECC}" srcOrd="0" destOrd="0" presId="urn:microsoft.com/office/officeart/2005/8/layout/vList2"/>
    <dgm:cxn modelId="{9BE0C589-A5D4-4851-868D-1203D88EAF64}" type="presParOf" srcId="{110DF847-E9EA-4450-9734-8F2F84868F7E}" destId="{33DD65E3-14F8-49C8-AE99-21960414690A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EF95960-80F2-45C4-A9B3-3F4E3F6FCDFA}" type="doc">
      <dgm:prSet loTypeId="urn:microsoft.com/office/officeart/2005/8/layout/lProcess3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BF54502-D1E8-49A7-ACA8-939501C8DCA2}">
      <dgm:prSet/>
      <dgm:spPr/>
      <dgm:t>
        <a:bodyPr/>
        <a:lstStyle/>
        <a:p>
          <a:r>
            <a:rPr lang="en-US" b="1" i="0" baseline="0" dirty="0"/>
            <a:t>Mountain </a:t>
          </a:r>
          <a:endParaRPr lang="en-US" dirty="0"/>
        </a:p>
      </dgm:t>
    </dgm:pt>
    <dgm:pt modelId="{8C404006-101C-44A9-A7A2-36D9DBD68262}" type="parTrans" cxnId="{23E08BF6-D323-4F5D-A596-EE73AE22E271}">
      <dgm:prSet/>
      <dgm:spPr/>
      <dgm:t>
        <a:bodyPr/>
        <a:lstStyle/>
        <a:p>
          <a:endParaRPr lang="en-US"/>
        </a:p>
      </dgm:t>
    </dgm:pt>
    <dgm:pt modelId="{A12D6940-BA43-4ED9-835C-447311B0C2FE}" type="sibTrans" cxnId="{23E08BF6-D323-4F5D-A596-EE73AE22E271}">
      <dgm:prSet/>
      <dgm:spPr/>
      <dgm:t>
        <a:bodyPr/>
        <a:lstStyle/>
        <a:p>
          <a:endParaRPr lang="en-US"/>
        </a:p>
      </dgm:t>
    </dgm:pt>
    <dgm:pt modelId="{69CE2878-E5D3-4B40-8BF1-F95410CB38DD}">
      <dgm:prSet/>
      <dgm:spPr/>
      <dgm:t>
        <a:bodyPr/>
        <a:lstStyle/>
        <a:p>
          <a:r>
            <a:rPr lang="en-US" b="0" i="0" baseline="0"/>
            <a:t>Profit: $7,439.13</a:t>
          </a:r>
          <a:endParaRPr lang="en-US"/>
        </a:p>
      </dgm:t>
    </dgm:pt>
    <dgm:pt modelId="{7A5E5801-5A87-4DBD-B227-D363A5AC6D0A}" type="parTrans" cxnId="{6B630781-D4E5-4A40-BB0A-CA99BB4EEA71}">
      <dgm:prSet/>
      <dgm:spPr/>
      <dgm:t>
        <a:bodyPr/>
        <a:lstStyle/>
        <a:p>
          <a:endParaRPr lang="en-US"/>
        </a:p>
      </dgm:t>
    </dgm:pt>
    <dgm:pt modelId="{ABD8FB46-47A6-4898-8D25-CB224C2D2637}" type="sibTrans" cxnId="{6B630781-D4E5-4A40-BB0A-CA99BB4EEA71}">
      <dgm:prSet/>
      <dgm:spPr/>
      <dgm:t>
        <a:bodyPr/>
        <a:lstStyle/>
        <a:p>
          <a:endParaRPr lang="en-US"/>
        </a:p>
      </dgm:t>
    </dgm:pt>
    <dgm:pt modelId="{684896F1-F803-47A9-AC0E-0B960D200AB1}">
      <dgm:prSet/>
      <dgm:spPr/>
      <dgm:t>
        <a:bodyPr/>
        <a:lstStyle/>
        <a:p>
          <a:r>
            <a:rPr lang="en-US" b="0" i="0" baseline="0"/>
            <a:t>Niche market appeal for off-road and mountainous terrain enthusiasts.</a:t>
          </a:r>
          <a:endParaRPr lang="en-US"/>
        </a:p>
      </dgm:t>
    </dgm:pt>
    <dgm:pt modelId="{1972C864-179D-4304-9C8E-387975060E50}" type="parTrans" cxnId="{F41B3AA0-CD48-48FD-B908-C8A4662B03E0}">
      <dgm:prSet/>
      <dgm:spPr/>
      <dgm:t>
        <a:bodyPr/>
        <a:lstStyle/>
        <a:p>
          <a:endParaRPr lang="en-US"/>
        </a:p>
      </dgm:t>
    </dgm:pt>
    <dgm:pt modelId="{CC621334-DEDE-4789-8CB5-4A8945B4FF45}" type="sibTrans" cxnId="{F41B3AA0-CD48-48FD-B908-C8A4662B03E0}">
      <dgm:prSet/>
      <dgm:spPr/>
      <dgm:t>
        <a:bodyPr/>
        <a:lstStyle/>
        <a:p>
          <a:endParaRPr lang="en-US"/>
        </a:p>
      </dgm:t>
    </dgm:pt>
    <dgm:pt modelId="{BD24C6C9-47B1-43BD-9DCF-A8FDF9B7C36B}">
      <dgm:prSet/>
      <dgm:spPr/>
      <dgm:t>
        <a:bodyPr/>
        <a:lstStyle/>
        <a:p>
          <a:r>
            <a:rPr lang="en-US" b="1" i="0" baseline="0" dirty="0"/>
            <a:t>Touring </a:t>
          </a:r>
          <a:endParaRPr lang="en-US" dirty="0"/>
        </a:p>
      </dgm:t>
    </dgm:pt>
    <dgm:pt modelId="{6AAC7E30-BCCB-4622-8F97-19835AA82A04}" type="parTrans" cxnId="{4105748B-C13B-407C-AF62-AD4FEC758CF2}">
      <dgm:prSet/>
      <dgm:spPr/>
      <dgm:t>
        <a:bodyPr/>
        <a:lstStyle/>
        <a:p>
          <a:endParaRPr lang="en-US"/>
        </a:p>
      </dgm:t>
    </dgm:pt>
    <dgm:pt modelId="{AE2AFAB8-2DEE-4C10-98B2-95E724269910}" type="sibTrans" cxnId="{4105748B-C13B-407C-AF62-AD4FEC758CF2}">
      <dgm:prSet/>
      <dgm:spPr/>
      <dgm:t>
        <a:bodyPr/>
        <a:lstStyle/>
        <a:p>
          <a:endParaRPr lang="en-US"/>
        </a:p>
      </dgm:t>
    </dgm:pt>
    <dgm:pt modelId="{28251DB0-A195-46AF-89E1-FC426019B1DC}">
      <dgm:prSet/>
      <dgm:spPr/>
      <dgm:t>
        <a:bodyPr/>
        <a:lstStyle/>
        <a:p>
          <a:r>
            <a:rPr lang="en-US" b="0" i="0" baseline="0"/>
            <a:t>Profit: $244,039.49</a:t>
          </a:r>
          <a:endParaRPr lang="en-US"/>
        </a:p>
      </dgm:t>
    </dgm:pt>
    <dgm:pt modelId="{3760C6CF-6770-4974-995F-9FE2C54FB943}" type="parTrans" cxnId="{17691869-2417-4828-8854-022901CEA0C3}">
      <dgm:prSet/>
      <dgm:spPr/>
      <dgm:t>
        <a:bodyPr/>
        <a:lstStyle/>
        <a:p>
          <a:endParaRPr lang="en-US"/>
        </a:p>
      </dgm:t>
    </dgm:pt>
    <dgm:pt modelId="{DAB15CA9-DC2B-4BA6-B62B-FED043F296F7}" type="sibTrans" cxnId="{17691869-2417-4828-8854-022901CEA0C3}">
      <dgm:prSet/>
      <dgm:spPr/>
      <dgm:t>
        <a:bodyPr/>
        <a:lstStyle/>
        <a:p>
          <a:endParaRPr lang="en-US"/>
        </a:p>
      </dgm:t>
    </dgm:pt>
    <dgm:pt modelId="{A17EF813-2331-4F14-874B-7039D454726D}">
      <dgm:prSet/>
      <dgm:spPr/>
      <dgm:t>
        <a:bodyPr/>
        <a:lstStyle/>
        <a:p>
          <a:r>
            <a:rPr lang="en-US" b="0" i="0" baseline="0"/>
            <a:t>Strong performance in the market for long-distance touring enthusiasts.</a:t>
          </a:r>
          <a:endParaRPr lang="en-US"/>
        </a:p>
      </dgm:t>
    </dgm:pt>
    <dgm:pt modelId="{A505DBD4-F623-4D10-9D8B-09AC2E32FEB9}" type="parTrans" cxnId="{82D7FF00-E672-4967-B5AC-9F55495F0948}">
      <dgm:prSet/>
      <dgm:spPr/>
      <dgm:t>
        <a:bodyPr/>
        <a:lstStyle/>
        <a:p>
          <a:endParaRPr lang="en-US"/>
        </a:p>
      </dgm:t>
    </dgm:pt>
    <dgm:pt modelId="{4245EC5B-0BB1-4EC5-B344-174A0D86D1EA}" type="sibTrans" cxnId="{82D7FF00-E672-4967-B5AC-9F55495F0948}">
      <dgm:prSet/>
      <dgm:spPr/>
      <dgm:t>
        <a:bodyPr/>
        <a:lstStyle/>
        <a:p>
          <a:endParaRPr lang="en-US"/>
        </a:p>
      </dgm:t>
    </dgm:pt>
    <dgm:pt modelId="{529086A7-5DB2-4E8A-ACC7-89E4336A6F3F}">
      <dgm:prSet/>
      <dgm:spPr/>
      <dgm:t>
        <a:bodyPr/>
        <a:lstStyle/>
        <a:p>
          <a:r>
            <a:rPr lang="en-US" b="1" i="0" baseline="0" dirty="0"/>
            <a:t>Road </a:t>
          </a:r>
          <a:endParaRPr lang="en-US" dirty="0"/>
        </a:p>
      </dgm:t>
    </dgm:pt>
    <dgm:pt modelId="{65FA8CF4-9A9C-4B84-AB3B-5F9CB6815859}" type="parTrans" cxnId="{87A0C387-DC78-468E-B58C-1683EE94ACBE}">
      <dgm:prSet/>
      <dgm:spPr/>
      <dgm:t>
        <a:bodyPr/>
        <a:lstStyle/>
        <a:p>
          <a:endParaRPr lang="en-US"/>
        </a:p>
      </dgm:t>
    </dgm:pt>
    <dgm:pt modelId="{8A024B0C-4C84-47B5-96BC-F3AA81490BC3}" type="sibTrans" cxnId="{87A0C387-DC78-468E-B58C-1683EE94ACBE}">
      <dgm:prSet/>
      <dgm:spPr/>
      <dgm:t>
        <a:bodyPr/>
        <a:lstStyle/>
        <a:p>
          <a:endParaRPr lang="en-US"/>
        </a:p>
      </dgm:t>
    </dgm:pt>
    <dgm:pt modelId="{7F529592-8398-4C93-90E4-0A95351872DD}">
      <dgm:prSet/>
      <dgm:spPr/>
      <dgm:t>
        <a:bodyPr/>
        <a:lstStyle/>
        <a:p>
          <a:r>
            <a:rPr lang="en-US" b="0" i="0" baseline="0"/>
            <a:t>Profit: $250,266.55</a:t>
          </a:r>
          <a:endParaRPr lang="en-US"/>
        </a:p>
      </dgm:t>
    </dgm:pt>
    <dgm:pt modelId="{C5CD7B44-F074-4A4F-ADC0-6522FAC66A40}" type="parTrans" cxnId="{137B47CD-A0F5-40F9-B34C-3A788634C347}">
      <dgm:prSet/>
      <dgm:spPr/>
      <dgm:t>
        <a:bodyPr/>
        <a:lstStyle/>
        <a:p>
          <a:endParaRPr lang="en-US"/>
        </a:p>
      </dgm:t>
    </dgm:pt>
    <dgm:pt modelId="{C43A4DE2-54EC-47FA-860D-B7C2F8C5DC49}" type="sibTrans" cxnId="{137B47CD-A0F5-40F9-B34C-3A788634C347}">
      <dgm:prSet/>
      <dgm:spPr/>
      <dgm:t>
        <a:bodyPr/>
        <a:lstStyle/>
        <a:p>
          <a:endParaRPr lang="en-US"/>
        </a:p>
      </dgm:t>
    </dgm:pt>
    <dgm:pt modelId="{C66BAEF7-B1FC-4CF1-84B1-D53AC948FA23}">
      <dgm:prSet/>
      <dgm:spPr/>
      <dgm:t>
        <a:bodyPr/>
        <a:lstStyle/>
        <a:p>
          <a:r>
            <a:rPr lang="en-US" b="0" i="0" baseline="0"/>
            <a:t>Popular choice for cyclists prioritizing speed and efficiency on paved surfaces.</a:t>
          </a:r>
          <a:endParaRPr lang="en-US"/>
        </a:p>
      </dgm:t>
    </dgm:pt>
    <dgm:pt modelId="{5F954F8C-0FA2-4D45-8F3B-F4617C3C2D1B}" type="parTrans" cxnId="{2F17A2F7-1B87-4298-B879-1AB120BEE8DC}">
      <dgm:prSet/>
      <dgm:spPr/>
      <dgm:t>
        <a:bodyPr/>
        <a:lstStyle/>
        <a:p>
          <a:endParaRPr lang="en-US"/>
        </a:p>
      </dgm:t>
    </dgm:pt>
    <dgm:pt modelId="{A7E991FE-ED5A-4A67-864D-C25D9C892502}" type="sibTrans" cxnId="{2F17A2F7-1B87-4298-B879-1AB120BEE8DC}">
      <dgm:prSet/>
      <dgm:spPr/>
      <dgm:t>
        <a:bodyPr/>
        <a:lstStyle/>
        <a:p>
          <a:endParaRPr lang="en-US"/>
        </a:p>
      </dgm:t>
    </dgm:pt>
    <dgm:pt modelId="{AFC87DE8-F380-45F5-B8B9-36387972E39D}">
      <dgm:prSet/>
      <dgm:spPr/>
      <dgm:t>
        <a:bodyPr/>
        <a:lstStyle/>
        <a:p>
          <a:r>
            <a:rPr lang="en-US" b="1" i="0" baseline="0" dirty="0"/>
            <a:t>Standard </a:t>
          </a:r>
          <a:endParaRPr lang="en-US" dirty="0"/>
        </a:p>
      </dgm:t>
    </dgm:pt>
    <dgm:pt modelId="{C3B1E147-6B09-42F3-B736-E35516EBC378}" type="parTrans" cxnId="{EEA073B1-C162-452B-8008-2BF22EC6DDFE}">
      <dgm:prSet/>
      <dgm:spPr/>
      <dgm:t>
        <a:bodyPr/>
        <a:lstStyle/>
        <a:p>
          <a:endParaRPr lang="en-US"/>
        </a:p>
      </dgm:t>
    </dgm:pt>
    <dgm:pt modelId="{857124C9-F73A-4BD7-9DD9-ECC79E8173F2}" type="sibTrans" cxnId="{EEA073B1-C162-452B-8008-2BF22EC6DDFE}">
      <dgm:prSet/>
      <dgm:spPr/>
      <dgm:t>
        <a:bodyPr/>
        <a:lstStyle/>
        <a:p>
          <a:endParaRPr lang="en-US"/>
        </a:p>
      </dgm:t>
    </dgm:pt>
    <dgm:pt modelId="{000B7533-6543-4436-9FAA-069A5E379FD7}">
      <dgm:prSet/>
      <dgm:spPr/>
      <dgm:t>
        <a:bodyPr/>
        <a:lstStyle/>
        <a:p>
          <a:r>
            <a:rPr lang="en-US" b="0" i="0" baseline="0"/>
            <a:t>Profit: $1,455,431.31</a:t>
          </a:r>
          <a:endParaRPr lang="en-US"/>
        </a:p>
      </dgm:t>
    </dgm:pt>
    <dgm:pt modelId="{F1F4335A-A7A9-45C7-BF82-8F437958E65A}" type="parTrans" cxnId="{87D68EEF-4130-4B5D-8D77-0EC4A8ED0FE9}">
      <dgm:prSet/>
      <dgm:spPr/>
      <dgm:t>
        <a:bodyPr/>
        <a:lstStyle/>
        <a:p>
          <a:endParaRPr lang="en-US"/>
        </a:p>
      </dgm:t>
    </dgm:pt>
    <dgm:pt modelId="{C641C1E9-0281-4931-98E6-EBB16E8DA170}" type="sibTrans" cxnId="{87D68EEF-4130-4B5D-8D77-0EC4A8ED0FE9}">
      <dgm:prSet/>
      <dgm:spPr/>
      <dgm:t>
        <a:bodyPr/>
        <a:lstStyle/>
        <a:p>
          <a:endParaRPr lang="en-US"/>
        </a:p>
      </dgm:t>
    </dgm:pt>
    <dgm:pt modelId="{0954F745-C584-4000-8CEB-4F52E40C87C6}">
      <dgm:prSet/>
      <dgm:spPr/>
      <dgm:t>
        <a:bodyPr/>
        <a:lstStyle/>
        <a:p>
          <a:r>
            <a:rPr lang="en-US" b="0" i="0" baseline="0"/>
            <a:t>Versatile category with a broad market appeal, driving significant overall profit.</a:t>
          </a:r>
          <a:endParaRPr lang="en-US"/>
        </a:p>
      </dgm:t>
    </dgm:pt>
    <dgm:pt modelId="{9AFAAB75-3DA8-4235-921B-3067057C2329}" type="parTrans" cxnId="{34220AAB-1AB6-4713-AF50-DB085BE501A9}">
      <dgm:prSet/>
      <dgm:spPr/>
      <dgm:t>
        <a:bodyPr/>
        <a:lstStyle/>
        <a:p>
          <a:endParaRPr lang="en-US"/>
        </a:p>
      </dgm:t>
    </dgm:pt>
    <dgm:pt modelId="{B490E0BE-8B53-4D49-84F5-0A6C937EE5F8}" type="sibTrans" cxnId="{34220AAB-1AB6-4713-AF50-DB085BE501A9}">
      <dgm:prSet/>
      <dgm:spPr/>
      <dgm:t>
        <a:bodyPr/>
        <a:lstStyle/>
        <a:p>
          <a:endParaRPr lang="en-US"/>
        </a:p>
      </dgm:t>
    </dgm:pt>
    <dgm:pt modelId="{04C55AD5-0034-4C4B-9815-18C5D6D690B9}" type="pres">
      <dgm:prSet presAssocID="{BEF95960-80F2-45C4-A9B3-3F4E3F6FCDFA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7259D982-5D8D-486D-9592-3B8B026C4F4F}" type="pres">
      <dgm:prSet presAssocID="{EBF54502-D1E8-49A7-ACA8-939501C8DCA2}" presName="horFlow" presStyleCnt="0"/>
      <dgm:spPr/>
    </dgm:pt>
    <dgm:pt modelId="{8AFE19F6-2760-4A78-80BE-8441F0E6C919}" type="pres">
      <dgm:prSet presAssocID="{EBF54502-D1E8-49A7-ACA8-939501C8DCA2}" presName="bigChev" presStyleLbl="node1" presStyleIdx="0" presStyleCnt="4"/>
      <dgm:spPr/>
    </dgm:pt>
    <dgm:pt modelId="{5FB87544-93A3-4614-9D3D-C40B5B688E9F}" type="pres">
      <dgm:prSet presAssocID="{7A5E5801-5A87-4DBD-B227-D363A5AC6D0A}" presName="parTrans" presStyleCnt="0"/>
      <dgm:spPr/>
    </dgm:pt>
    <dgm:pt modelId="{3C8D247D-1D15-47B5-BE06-05AE4F8082FE}" type="pres">
      <dgm:prSet presAssocID="{69CE2878-E5D3-4B40-8BF1-F95410CB38DD}" presName="node" presStyleLbl="alignAccFollowNode1" presStyleIdx="0" presStyleCnt="8">
        <dgm:presLayoutVars>
          <dgm:bulletEnabled val="1"/>
        </dgm:presLayoutVars>
      </dgm:prSet>
      <dgm:spPr/>
    </dgm:pt>
    <dgm:pt modelId="{8375F626-E351-4A7F-A77C-34C786BA17BC}" type="pres">
      <dgm:prSet presAssocID="{ABD8FB46-47A6-4898-8D25-CB224C2D2637}" presName="sibTrans" presStyleCnt="0"/>
      <dgm:spPr/>
    </dgm:pt>
    <dgm:pt modelId="{DA600F3E-54A2-4FF0-A9E8-8EF7B27E8EF9}" type="pres">
      <dgm:prSet presAssocID="{684896F1-F803-47A9-AC0E-0B960D200AB1}" presName="node" presStyleLbl="alignAccFollowNode1" presStyleIdx="1" presStyleCnt="8">
        <dgm:presLayoutVars>
          <dgm:bulletEnabled val="1"/>
        </dgm:presLayoutVars>
      </dgm:prSet>
      <dgm:spPr/>
    </dgm:pt>
    <dgm:pt modelId="{27DDC50A-3A5B-40AE-BBCD-60801A04D62E}" type="pres">
      <dgm:prSet presAssocID="{EBF54502-D1E8-49A7-ACA8-939501C8DCA2}" presName="vSp" presStyleCnt="0"/>
      <dgm:spPr/>
    </dgm:pt>
    <dgm:pt modelId="{A3681486-BE3E-445C-B2B5-9F19EBE25D77}" type="pres">
      <dgm:prSet presAssocID="{BD24C6C9-47B1-43BD-9DCF-A8FDF9B7C36B}" presName="horFlow" presStyleCnt="0"/>
      <dgm:spPr/>
    </dgm:pt>
    <dgm:pt modelId="{0879510E-7860-4751-9C48-A381C9BE0BF4}" type="pres">
      <dgm:prSet presAssocID="{BD24C6C9-47B1-43BD-9DCF-A8FDF9B7C36B}" presName="bigChev" presStyleLbl="node1" presStyleIdx="1" presStyleCnt="4"/>
      <dgm:spPr/>
    </dgm:pt>
    <dgm:pt modelId="{87476D82-CE39-4CF9-8BC7-A06A92DF8C64}" type="pres">
      <dgm:prSet presAssocID="{3760C6CF-6770-4974-995F-9FE2C54FB943}" presName="parTrans" presStyleCnt="0"/>
      <dgm:spPr/>
    </dgm:pt>
    <dgm:pt modelId="{B6998BF2-12A8-43FC-B060-04CA2C0336AD}" type="pres">
      <dgm:prSet presAssocID="{28251DB0-A195-46AF-89E1-FC426019B1DC}" presName="node" presStyleLbl="alignAccFollowNode1" presStyleIdx="2" presStyleCnt="8">
        <dgm:presLayoutVars>
          <dgm:bulletEnabled val="1"/>
        </dgm:presLayoutVars>
      </dgm:prSet>
      <dgm:spPr/>
    </dgm:pt>
    <dgm:pt modelId="{78814DA1-665A-40A1-B2F4-8E180E0828A5}" type="pres">
      <dgm:prSet presAssocID="{DAB15CA9-DC2B-4BA6-B62B-FED043F296F7}" presName="sibTrans" presStyleCnt="0"/>
      <dgm:spPr/>
    </dgm:pt>
    <dgm:pt modelId="{9D0C6E34-E20C-4121-B165-FB426DF1308F}" type="pres">
      <dgm:prSet presAssocID="{A17EF813-2331-4F14-874B-7039D454726D}" presName="node" presStyleLbl="alignAccFollowNode1" presStyleIdx="3" presStyleCnt="8">
        <dgm:presLayoutVars>
          <dgm:bulletEnabled val="1"/>
        </dgm:presLayoutVars>
      </dgm:prSet>
      <dgm:spPr/>
    </dgm:pt>
    <dgm:pt modelId="{C03EF4B6-A92F-41C0-9570-35DBBF46587D}" type="pres">
      <dgm:prSet presAssocID="{BD24C6C9-47B1-43BD-9DCF-A8FDF9B7C36B}" presName="vSp" presStyleCnt="0"/>
      <dgm:spPr/>
    </dgm:pt>
    <dgm:pt modelId="{F8897EAC-B36C-414C-B60C-249FD524FCFE}" type="pres">
      <dgm:prSet presAssocID="{529086A7-5DB2-4E8A-ACC7-89E4336A6F3F}" presName="horFlow" presStyleCnt="0"/>
      <dgm:spPr/>
    </dgm:pt>
    <dgm:pt modelId="{C6569FA1-1781-499C-A434-9C7D35B8015D}" type="pres">
      <dgm:prSet presAssocID="{529086A7-5DB2-4E8A-ACC7-89E4336A6F3F}" presName="bigChev" presStyleLbl="node1" presStyleIdx="2" presStyleCnt="4"/>
      <dgm:spPr/>
    </dgm:pt>
    <dgm:pt modelId="{F04896C0-BACE-4B92-9B72-92AECEAF462E}" type="pres">
      <dgm:prSet presAssocID="{C5CD7B44-F074-4A4F-ADC0-6522FAC66A40}" presName="parTrans" presStyleCnt="0"/>
      <dgm:spPr/>
    </dgm:pt>
    <dgm:pt modelId="{90119C35-F85E-425C-B2BD-2E200C5AD77F}" type="pres">
      <dgm:prSet presAssocID="{7F529592-8398-4C93-90E4-0A95351872DD}" presName="node" presStyleLbl="alignAccFollowNode1" presStyleIdx="4" presStyleCnt="8">
        <dgm:presLayoutVars>
          <dgm:bulletEnabled val="1"/>
        </dgm:presLayoutVars>
      </dgm:prSet>
      <dgm:spPr/>
    </dgm:pt>
    <dgm:pt modelId="{135C17BB-B175-4FC4-A586-21589285AB33}" type="pres">
      <dgm:prSet presAssocID="{C43A4DE2-54EC-47FA-860D-B7C2F8C5DC49}" presName="sibTrans" presStyleCnt="0"/>
      <dgm:spPr/>
    </dgm:pt>
    <dgm:pt modelId="{BC5E9156-B462-4B07-90BF-8947E074BCEF}" type="pres">
      <dgm:prSet presAssocID="{C66BAEF7-B1FC-4CF1-84B1-D53AC948FA23}" presName="node" presStyleLbl="alignAccFollowNode1" presStyleIdx="5" presStyleCnt="8">
        <dgm:presLayoutVars>
          <dgm:bulletEnabled val="1"/>
        </dgm:presLayoutVars>
      </dgm:prSet>
      <dgm:spPr/>
    </dgm:pt>
    <dgm:pt modelId="{758BFBF4-EB5D-4412-943F-CAD244E0C2D7}" type="pres">
      <dgm:prSet presAssocID="{529086A7-5DB2-4E8A-ACC7-89E4336A6F3F}" presName="vSp" presStyleCnt="0"/>
      <dgm:spPr/>
    </dgm:pt>
    <dgm:pt modelId="{4324BC30-A2E9-4DD2-BAA2-20E748E0BAB9}" type="pres">
      <dgm:prSet presAssocID="{AFC87DE8-F380-45F5-B8B9-36387972E39D}" presName="horFlow" presStyleCnt="0"/>
      <dgm:spPr/>
    </dgm:pt>
    <dgm:pt modelId="{614A8A2B-88D9-42AD-8DE5-2D2D264FE2D2}" type="pres">
      <dgm:prSet presAssocID="{AFC87DE8-F380-45F5-B8B9-36387972E39D}" presName="bigChev" presStyleLbl="node1" presStyleIdx="3" presStyleCnt="4"/>
      <dgm:spPr/>
    </dgm:pt>
    <dgm:pt modelId="{41564AD3-7B3A-4647-BC77-06498BF2AE17}" type="pres">
      <dgm:prSet presAssocID="{F1F4335A-A7A9-45C7-BF82-8F437958E65A}" presName="parTrans" presStyleCnt="0"/>
      <dgm:spPr/>
    </dgm:pt>
    <dgm:pt modelId="{E4A23F80-B3F3-4B7D-A021-482583769C7F}" type="pres">
      <dgm:prSet presAssocID="{000B7533-6543-4436-9FAA-069A5E379FD7}" presName="node" presStyleLbl="alignAccFollowNode1" presStyleIdx="6" presStyleCnt="8">
        <dgm:presLayoutVars>
          <dgm:bulletEnabled val="1"/>
        </dgm:presLayoutVars>
      </dgm:prSet>
      <dgm:spPr/>
    </dgm:pt>
    <dgm:pt modelId="{8817A07B-8443-4CC9-9C52-E577955CA544}" type="pres">
      <dgm:prSet presAssocID="{C641C1E9-0281-4931-98E6-EBB16E8DA170}" presName="sibTrans" presStyleCnt="0"/>
      <dgm:spPr/>
    </dgm:pt>
    <dgm:pt modelId="{093A8B44-85F3-4216-BAB8-2437EB6B0E7F}" type="pres">
      <dgm:prSet presAssocID="{0954F745-C584-4000-8CEB-4F52E40C87C6}" presName="node" presStyleLbl="alignAccFollowNode1" presStyleIdx="7" presStyleCnt="8">
        <dgm:presLayoutVars>
          <dgm:bulletEnabled val="1"/>
        </dgm:presLayoutVars>
      </dgm:prSet>
      <dgm:spPr/>
    </dgm:pt>
  </dgm:ptLst>
  <dgm:cxnLst>
    <dgm:cxn modelId="{6CA98E00-671E-4184-988E-B474B9FE81F4}" type="presOf" srcId="{000B7533-6543-4436-9FAA-069A5E379FD7}" destId="{E4A23F80-B3F3-4B7D-A021-482583769C7F}" srcOrd="0" destOrd="0" presId="urn:microsoft.com/office/officeart/2005/8/layout/lProcess3"/>
    <dgm:cxn modelId="{82D7FF00-E672-4967-B5AC-9F55495F0948}" srcId="{BD24C6C9-47B1-43BD-9DCF-A8FDF9B7C36B}" destId="{A17EF813-2331-4F14-874B-7039D454726D}" srcOrd="1" destOrd="0" parTransId="{A505DBD4-F623-4D10-9D8B-09AC2E32FEB9}" sibTransId="{4245EC5B-0BB1-4EC5-B344-174A0D86D1EA}"/>
    <dgm:cxn modelId="{10C4A114-5DC7-4278-A463-70637E363D77}" type="presOf" srcId="{BEF95960-80F2-45C4-A9B3-3F4E3F6FCDFA}" destId="{04C55AD5-0034-4C4B-9815-18C5D6D690B9}" srcOrd="0" destOrd="0" presId="urn:microsoft.com/office/officeart/2005/8/layout/lProcess3"/>
    <dgm:cxn modelId="{683D5C18-3FA4-4D71-9C31-3B5C806028A7}" type="presOf" srcId="{0954F745-C584-4000-8CEB-4F52E40C87C6}" destId="{093A8B44-85F3-4216-BAB8-2437EB6B0E7F}" srcOrd="0" destOrd="0" presId="urn:microsoft.com/office/officeart/2005/8/layout/lProcess3"/>
    <dgm:cxn modelId="{D8365445-B404-46D2-9143-A6553FD561FA}" type="presOf" srcId="{7F529592-8398-4C93-90E4-0A95351872DD}" destId="{90119C35-F85E-425C-B2BD-2E200C5AD77F}" srcOrd="0" destOrd="0" presId="urn:microsoft.com/office/officeart/2005/8/layout/lProcess3"/>
    <dgm:cxn modelId="{17691869-2417-4828-8854-022901CEA0C3}" srcId="{BD24C6C9-47B1-43BD-9DCF-A8FDF9B7C36B}" destId="{28251DB0-A195-46AF-89E1-FC426019B1DC}" srcOrd="0" destOrd="0" parTransId="{3760C6CF-6770-4974-995F-9FE2C54FB943}" sibTransId="{DAB15CA9-DC2B-4BA6-B62B-FED043F296F7}"/>
    <dgm:cxn modelId="{6B630781-D4E5-4A40-BB0A-CA99BB4EEA71}" srcId="{EBF54502-D1E8-49A7-ACA8-939501C8DCA2}" destId="{69CE2878-E5D3-4B40-8BF1-F95410CB38DD}" srcOrd="0" destOrd="0" parTransId="{7A5E5801-5A87-4DBD-B227-D363A5AC6D0A}" sibTransId="{ABD8FB46-47A6-4898-8D25-CB224C2D2637}"/>
    <dgm:cxn modelId="{87A0C387-DC78-468E-B58C-1683EE94ACBE}" srcId="{BEF95960-80F2-45C4-A9B3-3F4E3F6FCDFA}" destId="{529086A7-5DB2-4E8A-ACC7-89E4336A6F3F}" srcOrd="2" destOrd="0" parTransId="{65FA8CF4-9A9C-4B84-AB3B-5F9CB6815859}" sibTransId="{8A024B0C-4C84-47B5-96BC-F3AA81490BC3}"/>
    <dgm:cxn modelId="{4105748B-C13B-407C-AF62-AD4FEC758CF2}" srcId="{BEF95960-80F2-45C4-A9B3-3F4E3F6FCDFA}" destId="{BD24C6C9-47B1-43BD-9DCF-A8FDF9B7C36B}" srcOrd="1" destOrd="0" parTransId="{6AAC7E30-BCCB-4622-8F97-19835AA82A04}" sibTransId="{AE2AFAB8-2DEE-4C10-98B2-95E724269910}"/>
    <dgm:cxn modelId="{DC08939A-4896-4AD1-B2E3-15DD4EC3EF7B}" type="presOf" srcId="{684896F1-F803-47A9-AC0E-0B960D200AB1}" destId="{DA600F3E-54A2-4FF0-A9E8-8EF7B27E8EF9}" srcOrd="0" destOrd="0" presId="urn:microsoft.com/office/officeart/2005/8/layout/lProcess3"/>
    <dgm:cxn modelId="{02189B9C-05F3-464F-8302-2BE60B287A8E}" type="presOf" srcId="{A17EF813-2331-4F14-874B-7039D454726D}" destId="{9D0C6E34-E20C-4121-B165-FB426DF1308F}" srcOrd="0" destOrd="0" presId="urn:microsoft.com/office/officeart/2005/8/layout/lProcess3"/>
    <dgm:cxn modelId="{F41B3AA0-CD48-48FD-B908-C8A4662B03E0}" srcId="{EBF54502-D1E8-49A7-ACA8-939501C8DCA2}" destId="{684896F1-F803-47A9-AC0E-0B960D200AB1}" srcOrd="1" destOrd="0" parTransId="{1972C864-179D-4304-9C8E-387975060E50}" sibTransId="{CC621334-DEDE-4789-8CB5-4A8945B4FF45}"/>
    <dgm:cxn modelId="{34220AAB-1AB6-4713-AF50-DB085BE501A9}" srcId="{AFC87DE8-F380-45F5-B8B9-36387972E39D}" destId="{0954F745-C584-4000-8CEB-4F52E40C87C6}" srcOrd="1" destOrd="0" parTransId="{9AFAAB75-3DA8-4235-921B-3067057C2329}" sibTransId="{B490E0BE-8B53-4D49-84F5-0A6C937EE5F8}"/>
    <dgm:cxn modelId="{133D18AB-5B98-4B05-BB6B-666DFD64400F}" type="presOf" srcId="{AFC87DE8-F380-45F5-B8B9-36387972E39D}" destId="{614A8A2B-88D9-42AD-8DE5-2D2D264FE2D2}" srcOrd="0" destOrd="0" presId="urn:microsoft.com/office/officeart/2005/8/layout/lProcess3"/>
    <dgm:cxn modelId="{06A933AB-74AD-455B-999A-8CC35DC073BC}" type="presOf" srcId="{EBF54502-D1E8-49A7-ACA8-939501C8DCA2}" destId="{8AFE19F6-2760-4A78-80BE-8441F0E6C919}" srcOrd="0" destOrd="0" presId="urn:microsoft.com/office/officeart/2005/8/layout/lProcess3"/>
    <dgm:cxn modelId="{DA22E3AD-9320-4D92-8643-431691012DE9}" type="presOf" srcId="{BD24C6C9-47B1-43BD-9DCF-A8FDF9B7C36B}" destId="{0879510E-7860-4751-9C48-A381C9BE0BF4}" srcOrd="0" destOrd="0" presId="urn:microsoft.com/office/officeart/2005/8/layout/lProcess3"/>
    <dgm:cxn modelId="{EEA073B1-C162-452B-8008-2BF22EC6DDFE}" srcId="{BEF95960-80F2-45C4-A9B3-3F4E3F6FCDFA}" destId="{AFC87DE8-F380-45F5-B8B9-36387972E39D}" srcOrd="3" destOrd="0" parTransId="{C3B1E147-6B09-42F3-B736-E35516EBC378}" sibTransId="{857124C9-F73A-4BD7-9DD9-ECC79E8173F2}"/>
    <dgm:cxn modelId="{28865ABD-65C2-4367-976D-86B7ECB37F73}" type="presOf" srcId="{C66BAEF7-B1FC-4CF1-84B1-D53AC948FA23}" destId="{BC5E9156-B462-4B07-90BF-8947E074BCEF}" srcOrd="0" destOrd="0" presId="urn:microsoft.com/office/officeart/2005/8/layout/lProcess3"/>
    <dgm:cxn modelId="{137B47CD-A0F5-40F9-B34C-3A788634C347}" srcId="{529086A7-5DB2-4E8A-ACC7-89E4336A6F3F}" destId="{7F529592-8398-4C93-90E4-0A95351872DD}" srcOrd="0" destOrd="0" parTransId="{C5CD7B44-F074-4A4F-ADC0-6522FAC66A40}" sibTransId="{C43A4DE2-54EC-47FA-860D-B7C2F8C5DC49}"/>
    <dgm:cxn modelId="{5DC13ADC-4A64-443E-A2AC-890DD77A2A6C}" type="presOf" srcId="{28251DB0-A195-46AF-89E1-FC426019B1DC}" destId="{B6998BF2-12A8-43FC-B060-04CA2C0336AD}" srcOrd="0" destOrd="0" presId="urn:microsoft.com/office/officeart/2005/8/layout/lProcess3"/>
    <dgm:cxn modelId="{6FDEA2E6-D66F-4E92-A8AB-963E80F2C572}" type="presOf" srcId="{69CE2878-E5D3-4B40-8BF1-F95410CB38DD}" destId="{3C8D247D-1D15-47B5-BE06-05AE4F8082FE}" srcOrd="0" destOrd="0" presId="urn:microsoft.com/office/officeart/2005/8/layout/lProcess3"/>
    <dgm:cxn modelId="{87D68EEF-4130-4B5D-8D77-0EC4A8ED0FE9}" srcId="{AFC87DE8-F380-45F5-B8B9-36387972E39D}" destId="{000B7533-6543-4436-9FAA-069A5E379FD7}" srcOrd="0" destOrd="0" parTransId="{F1F4335A-A7A9-45C7-BF82-8F437958E65A}" sibTransId="{C641C1E9-0281-4931-98E6-EBB16E8DA170}"/>
    <dgm:cxn modelId="{23E08BF6-D323-4F5D-A596-EE73AE22E271}" srcId="{BEF95960-80F2-45C4-A9B3-3F4E3F6FCDFA}" destId="{EBF54502-D1E8-49A7-ACA8-939501C8DCA2}" srcOrd="0" destOrd="0" parTransId="{8C404006-101C-44A9-A7A2-36D9DBD68262}" sibTransId="{A12D6940-BA43-4ED9-835C-447311B0C2FE}"/>
    <dgm:cxn modelId="{2F17A2F7-1B87-4298-B879-1AB120BEE8DC}" srcId="{529086A7-5DB2-4E8A-ACC7-89E4336A6F3F}" destId="{C66BAEF7-B1FC-4CF1-84B1-D53AC948FA23}" srcOrd="1" destOrd="0" parTransId="{5F954F8C-0FA2-4D45-8F3B-F4617C3C2D1B}" sibTransId="{A7E991FE-ED5A-4A67-864D-C25D9C892502}"/>
    <dgm:cxn modelId="{D6027CFA-20FF-4C85-AAA6-D0A265976F70}" type="presOf" srcId="{529086A7-5DB2-4E8A-ACC7-89E4336A6F3F}" destId="{C6569FA1-1781-499C-A434-9C7D35B8015D}" srcOrd="0" destOrd="0" presId="urn:microsoft.com/office/officeart/2005/8/layout/lProcess3"/>
    <dgm:cxn modelId="{5A7EF240-5AF8-482A-BDD8-06D198BA7286}" type="presParOf" srcId="{04C55AD5-0034-4C4B-9815-18C5D6D690B9}" destId="{7259D982-5D8D-486D-9592-3B8B026C4F4F}" srcOrd="0" destOrd="0" presId="urn:microsoft.com/office/officeart/2005/8/layout/lProcess3"/>
    <dgm:cxn modelId="{8CB703EC-4E33-4D1D-8B2E-7484B64323DD}" type="presParOf" srcId="{7259D982-5D8D-486D-9592-3B8B026C4F4F}" destId="{8AFE19F6-2760-4A78-80BE-8441F0E6C919}" srcOrd="0" destOrd="0" presId="urn:microsoft.com/office/officeart/2005/8/layout/lProcess3"/>
    <dgm:cxn modelId="{AF5718EE-2109-4F05-AAFF-1B5022063D7F}" type="presParOf" srcId="{7259D982-5D8D-486D-9592-3B8B026C4F4F}" destId="{5FB87544-93A3-4614-9D3D-C40B5B688E9F}" srcOrd="1" destOrd="0" presId="urn:microsoft.com/office/officeart/2005/8/layout/lProcess3"/>
    <dgm:cxn modelId="{89A14766-A906-4538-97CB-A83C1EE595EB}" type="presParOf" srcId="{7259D982-5D8D-486D-9592-3B8B026C4F4F}" destId="{3C8D247D-1D15-47B5-BE06-05AE4F8082FE}" srcOrd="2" destOrd="0" presId="urn:microsoft.com/office/officeart/2005/8/layout/lProcess3"/>
    <dgm:cxn modelId="{2F8F5BBF-90E8-4C14-BDBA-FA9B13C92FCA}" type="presParOf" srcId="{7259D982-5D8D-486D-9592-3B8B026C4F4F}" destId="{8375F626-E351-4A7F-A77C-34C786BA17BC}" srcOrd="3" destOrd="0" presId="urn:microsoft.com/office/officeart/2005/8/layout/lProcess3"/>
    <dgm:cxn modelId="{BA6280F7-2702-45C5-A42A-2A9994C34D7B}" type="presParOf" srcId="{7259D982-5D8D-486D-9592-3B8B026C4F4F}" destId="{DA600F3E-54A2-4FF0-A9E8-8EF7B27E8EF9}" srcOrd="4" destOrd="0" presId="urn:microsoft.com/office/officeart/2005/8/layout/lProcess3"/>
    <dgm:cxn modelId="{C39BED3C-D7C4-462E-9ADA-4204AEF7F5B0}" type="presParOf" srcId="{04C55AD5-0034-4C4B-9815-18C5D6D690B9}" destId="{27DDC50A-3A5B-40AE-BBCD-60801A04D62E}" srcOrd="1" destOrd="0" presId="urn:microsoft.com/office/officeart/2005/8/layout/lProcess3"/>
    <dgm:cxn modelId="{5F12B1D8-D62C-4B42-AAC7-49ABDA0DCC7A}" type="presParOf" srcId="{04C55AD5-0034-4C4B-9815-18C5D6D690B9}" destId="{A3681486-BE3E-445C-B2B5-9F19EBE25D77}" srcOrd="2" destOrd="0" presId="urn:microsoft.com/office/officeart/2005/8/layout/lProcess3"/>
    <dgm:cxn modelId="{CBFB9C02-593D-428B-80FA-CC6127C1AB61}" type="presParOf" srcId="{A3681486-BE3E-445C-B2B5-9F19EBE25D77}" destId="{0879510E-7860-4751-9C48-A381C9BE0BF4}" srcOrd="0" destOrd="0" presId="urn:microsoft.com/office/officeart/2005/8/layout/lProcess3"/>
    <dgm:cxn modelId="{87792814-EEF5-48DA-AEAF-CB4E268589FD}" type="presParOf" srcId="{A3681486-BE3E-445C-B2B5-9F19EBE25D77}" destId="{87476D82-CE39-4CF9-8BC7-A06A92DF8C64}" srcOrd="1" destOrd="0" presId="urn:microsoft.com/office/officeart/2005/8/layout/lProcess3"/>
    <dgm:cxn modelId="{FC8D56D6-AC70-4CB8-BF8B-F5FB1F8F7C23}" type="presParOf" srcId="{A3681486-BE3E-445C-B2B5-9F19EBE25D77}" destId="{B6998BF2-12A8-43FC-B060-04CA2C0336AD}" srcOrd="2" destOrd="0" presId="urn:microsoft.com/office/officeart/2005/8/layout/lProcess3"/>
    <dgm:cxn modelId="{026537C6-B816-426E-B4BF-B978E229F764}" type="presParOf" srcId="{A3681486-BE3E-445C-B2B5-9F19EBE25D77}" destId="{78814DA1-665A-40A1-B2F4-8E180E0828A5}" srcOrd="3" destOrd="0" presId="urn:microsoft.com/office/officeart/2005/8/layout/lProcess3"/>
    <dgm:cxn modelId="{A0C8FFB0-B085-4210-B534-66BF1790A030}" type="presParOf" srcId="{A3681486-BE3E-445C-B2B5-9F19EBE25D77}" destId="{9D0C6E34-E20C-4121-B165-FB426DF1308F}" srcOrd="4" destOrd="0" presId="urn:microsoft.com/office/officeart/2005/8/layout/lProcess3"/>
    <dgm:cxn modelId="{D85BB2DD-E430-4E4B-AFEC-71A7A2BAB40F}" type="presParOf" srcId="{04C55AD5-0034-4C4B-9815-18C5D6D690B9}" destId="{C03EF4B6-A92F-41C0-9570-35DBBF46587D}" srcOrd="3" destOrd="0" presId="urn:microsoft.com/office/officeart/2005/8/layout/lProcess3"/>
    <dgm:cxn modelId="{B175C49F-DEFA-4D1D-9BF6-72AFCEF64340}" type="presParOf" srcId="{04C55AD5-0034-4C4B-9815-18C5D6D690B9}" destId="{F8897EAC-B36C-414C-B60C-249FD524FCFE}" srcOrd="4" destOrd="0" presId="urn:microsoft.com/office/officeart/2005/8/layout/lProcess3"/>
    <dgm:cxn modelId="{C5B3570D-0DFF-4B8A-BADD-81CF77017EE2}" type="presParOf" srcId="{F8897EAC-B36C-414C-B60C-249FD524FCFE}" destId="{C6569FA1-1781-499C-A434-9C7D35B8015D}" srcOrd="0" destOrd="0" presId="urn:microsoft.com/office/officeart/2005/8/layout/lProcess3"/>
    <dgm:cxn modelId="{D92C75C3-8653-4EDB-9964-C547D6075152}" type="presParOf" srcId="{F8897EAC-B36C-414C-B60C-249FD524FCFE}" destId="{F04896C0-BACE-4B92-9B72-92AECEAF462E}" srcOrd="1" destOrd="0" presId="urn:microsoft.com/office/officeart/2005/8/layout/lProcess3"/>
    <dgm:cxn modelId="{6F5CD9FB-90B3-4A26-8C8D-7F65F4F07EA1}" type="presParOf" srcId="{F8897EAC-B36C-414C-B60C-249FD524FCFE}" destId="{90119C35-F85E-425C-B2BD-2E200C5AD77F}" srcOrd="2" destOrd="0" presId="urn:microsoft.com/office/officeart/2005/8/layout/lProcess3"/>
    <dgm:cxn modelId="{FDC02201-34B1-4A62-B72B-ED9D6D9C9C0E}" type="presParOf" srcId="{F8897EAC-B36C-414C-B60C-249FD524FCFE}" destId="{135C17BB-B175-4FC4-A586-21589285AB33}" srcOrd="3" destOrd="0" presId="urn:microsoft.com/office/officeart/2005/8/layout/lProcess3"/>
    <dgm:cxn modelId="{6025490E-224C-4BCF-BD81-5311236844EC}" type="presParOf" srcId="{F8897EAC-B36C-414C-B60C-249FD524FCFE}" destId="{BC5E9156-B462-4B07-90BF-8947E074BCEF}" srcOrd="4" destOrd="0" presId="urn:microsoft.com/office/officeart/2005/8/layout/lProcess3"/>
    <dgm:cxn modelId="{657DD573-C630-41F1-B191-1E7819087672}" type="presParOf" srcId="{04C55AD5-0034-4C4B-9815-18C5D6D690B9}" destId="{758BFBF4-EB5D-4412-943F-CAD244E0C2D7}" srcOrd="5" destOrd="0" presId="urn:microsoft.com/office/officeart/2005/8/layout/lProcess3"/>
    <dgm:cxn modelId="{3462FCF2-83A0-4849-AC8E-ADE3C2AE3CBC}" type="presParOf" srcId="{04C55AD5-0034-4C4B-9815-18C5D6D690B9}" destId="{4324BC30-A2E9-4DD2-BAA2-20E748E0BAB9}" srcOrd="6" destOrd="0" presId="urn:microsoft.com/office/officeart/2005/8/layout/lProcess3"/>
    <dgm:cxn modelId="{6CD63725-2148-46FF-B3C2-DFF037A7E0CF}" type="presParOf" srcId="{4324BC30-A2E9-4DD2-BAA2-20E748E0BAB9}" destId="{614A8A2B-88D9-42AD-8DE5-2D2D264FE2D2}" srcOrd="0" destOrd="0" presId="urn:microsoft.com/office/officeart/2005/8/layout/lProcess3"/>
    <dgm:cxn modelId="{EDFBB2C8-4486-4625-9C5B-352D72C0E5E3}" type="presParOf" srcId="{4324BC30-A2E9-4DD2-BAA2-20E748E0BAB9}" destId="{41564AD3-7B3A-4647-BC77-06498BF2AE17}" srcOrd="1" destOrd="0" presId="urn:microsoft.com/office/officeart/2005/8/layout/lProcess3"/>
    <dgm:cxn modelId="{83FB118D-05A2-4601-9088-4048C1F639C5}" type="presParOf" srcId="{4324BC30-A2E9-4DD2-BAA2-20E748E0BAB9}" destId="{E4A23F80-B3F3-4B7D-A021-482583769C7F}" srcOrd="2" destOrd="0" presId="urn:microsoft.com/office/officeart/2005/8/layout/lProcess3"/>
    <dgm:cxn modelId="{079FF685-7678-41E3-B344-BCE988560B7F}" type="presParOf" srcId="{4324BC30-A2E9-4DD2-BAA2-20E748E0BAB9}" destId="{8817A07B-8443-4CC9-9C52-E577955CA544}" srcOrd="3" destOrd="0" presId="urn:microsoft.com/office/officeart/2005/8/layout/lProcess3"/>
    <dgm:cxn modelId="{435846BB-2524-4ED0-B182-F79C1FA75FAD}" type="presParOf" srcId="{4324BC30-A2E9-4DD2-BAA2-20E748E0BAB9}" destId="{093A8B44-85F3-4216-BAB8-2437EB6B0E7F}" srcOrd="4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0D2364-991D-4E7D-8C9B-505A4B284A33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26D78BB-13EC-4915-B3DD-EA41E8D95622}">
      <dgm:prSet/>
      <dgm:spPr/>
      <dgm:t>
        <a:bodyPr/>
        <a:lstStyle/>
        <a:p>
          <a:r>
            <a:rPr lang="en-US" b="0" i="0" baseline="0" dirty="0"/>
            <a:t>In summary, while Mountain caters to a specific niche, Touring, Road, and Standard Bikes have demonstrated strong profitability, with Standard Bikes being the primary driver of overall success.</a:t>
          </a:r>
          <a:endParaRPr lang="en-US" dirty="0"/>
        </a:p>
      </dgm:t>
    </dgm:pt>
    <dgm:pt modelId="{623275B8-0CCF-43AE-B05C-A13527F91F8C}" type="parTrans" cxnId="{839FD5B0-082D-404D-9EEA-F8BDCEB0EA37}">
      <dgm:prSet/>
      <dgm:spPr/>
      <dgm:t>
        <a:bodyPr/>
        <a:lstStyle/>
        <a:p>
          <a:endParaRPr lang="en-US"/>
        </a:p>
      </dgm:t>
    </dgm:pt>
    <dgm:pt modelId="{13DBB3E9-95ED-49E4-B509-DD3DC0665105}" type="sibTrans" cxnId="{839FD5B0-082D-404D-9EEA-F8BDCEB0EA37}">
      <dgm:prSet/>
      <dgm:spPr/>
      <dgm:t>
        <a:bodyPr/>
        <a:lstStyle/>
        <a:p>
          <a:endParaRPr lang="en-US"/>
        </a:p>
      </dgm:t>
    </dgm:pt>
    <dgm:pt modelId="{734B4576-CDF2-44FC-A9E3-EB4939FD51E4}" type="pres">
      <dgm:prSet presAssocID="{000D2364-991D-4E7D-8C9B-505A4B284A33}" presName="Name0" presStyleCnt="0">
        <dgm:presLayoutVars>
          <dgm:dir/>
          <dgm:resizeHandles val="exact"/>
        </dgm:presLayoutVars>
      </dgm:prSet>
      <dgm:spPr/>
    </dgm:pt>
    <dgm:pt modelId="{A887E24F-D7DA-49D5-822E-BD44450BE231}" type="pres">
      <dgm:prSet presAssocID="{626D78BB-13EC-4915-B3DD-EA41E8D95622}" presName="node" presStyleLbl="node1" presStyleIdx="0" presStyleCnt="1">
        <dgm:presLayoutVars>
          <dgm:bulletEnabled val="1"/>
        </dgm:presLayoutVars>
      </dgm:prSet>
      <dgm:spPr/>
    </dgm:pt>
  </dgm:ptLst>
  <dgm:cxnLst>
    <dgm:cxn modelId="{839FD5B0-082D-404D-9EEA-F8BDCEB0EA37}" srcId="{000D2364-991D-4E7D-8C9B-505A4B284A33}" destId="{626D78BB-13EC-4915-B3DD-EA41E8D95622}" srcOrd="0" destOrd="0" parTransId="{623275B8-0CCF-43AE-B05C-A13527F91F8C}" sibTransId="{13DBB3E9-95ED-49E4-B509-DD3DC0665105}"/>
    <dgm:cxn modelId="{492B25BC-0B36-47FF-BD5B-5B68F77E2081}" type="presOf" srcId="{626D78BB-13EC-4915-B3DD-EA41E8D95622}" destId="{A887E24F-D7DA-49D5-822E-BD44450BE231}" srcOrd="0" destOrd="0" presId="urn:microsoft.com/office/officeart/2005/8/layout/process1"/>
    <dgm:cxn modelId="{DB00A0F9-B844-45B2-B57E-2379B431CA28}" type="presOf" srcId="{000D2364-991D-4E7D-8C9B-505A4B284A33}" destId="{734B4576-CDF2-44FC-A9E3-EB4939FD51E4}" srcOrd="0" destOrd="0" presId="urn:microsoft.com/office/officeart/2005/8/layout/process1"/>
    <dgm:cxn modelId="{C4E441DD-7416-4A1F-B29E-59146112CCB4}" type="presParOf" srcId="{734B4576-CDF2-44FC-A9E3-EB4939FD51E4}" destId="{A887E24F-D7DA-49D5-822E-BD44450BE231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A0FE437-FB6B-49C8-874F-35685255654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C9C9B7-BF57-4E4C-9DFB-683EE302F715}">
      <dgm:prSet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en-US" b="0" i="0" baseline="0" dirty="0"/>
            <a:t>while Platinum stands out as a high-profit category with a substantial customer base, the Gold, Silver, and Bronze categories each have their unique characteristics. Bronze, with a higher customer count, may focus on volume, while Gold and Silver cater to different segments with varying profitability and customer engagement strategies.</a:t>
          </a:r>
          <a:endParaRPr lang="en-US" dirty="0"/>
        </a:p>
      </dgm:t>
    </dgm:pt>
    <dgm:pt modelId="{5F7428A6-D4EE-49BA-9FA4-FA5DDAFBA165}" type="parTrans" cxnId="{F0CA8208-4906-47B8-B0B6-AC04207112FF}">
      <dgm:prSet/>
      <dgm:spPr/>
      <dgm:t>
        <a:bodyPr/>
        <a:lstStyle/>
        <a:p>
          <a:endParaRPr lang="en-US"/>
        </a:p>
      </dgm:t>
    </dgm:pt>
    <dgm:pt modelId="{A403C073-C78B-4560-BA35-4397D455020B}" type="sibTrans" cxnId="{F0CA8208-4906-47B8-B0B6-AC04207112FF}">
      <dgm:prSet/>
      <dgm:spPr/>
      <dgm:t>
        <a:bodyPr/>
        <a:lstStyle/>
        <a:p>
          <a:endParaRPr lang="en-US"/>
        </a:p>
      </dgm:t>
    </dgm:pt>
    <dgm:pt modelId="{A59A17E3-575B-429E-A4B6-FD45E68DE0BD}" type="pres">
      <dgm:prSet presAssocID="{0A0FE437-FB6B-49C8-874F-356852556543}" presName="linear" presStyleCnt="0">
        <dgm:presLayoutVars>
          <dgm:animLvl val="lvl"/>
          <dgm:resizeHandles val="exact"/>
        </dgm:presLayoutVars>
      </dgm:prSet>
      <dgm:spPr/>
    </dgm:pt>
    <dgm:pt modelId="{BA99D890-6C46-4D90-A920-7071CA3733EA}" type="pres">
      <dgm:prSet presAssocID="{A1C9C9B7-BF57-4E4C-9DFB-683EE302F715}" presName="parentText" presStyleLbl="node1" presStyleIdx="0" presStyleCnt="1" custLinFactNeighborX="-395" custLinFactNeighborY="731">
        <dgm:presLayoutVars>
          <dgm:chMax val="0"/>
          <dgm:bulletEnabled val="1"/>
        </dgm:presLayoutVars>
      </dgm:prSet>
      <dgm:spPr/>
    </dgm:pt>
  </dgm:ptLst>
  <dgm:cxnLst>
    <dgm:cxn modelId="{F0CA8208-4906-47B8-B0B6-AC04207112FF}" srcId="{0A0FE437-FB6B-49C8-874F-356852556543}" destId="{A1C9C9B7-BF57-4E4C-9DFB-683EE302F715}" srcOrd="0" destOrd="0" parTransId="{5F7428A6-D4EE-49BA-9FA4-FA5DDAFBA165}" sibTransId="{A403C073-C78B-4560-BA35-4397D455020B}"/>
    <dgm:cxn modelId="{2349511C-4705-489F-95C7-B3900CFDE778}" type="presOf" srcId="{A1C9C9B7-BF57-4E4C-9DFB-683EE302F715}" destId="{BA99D890-6C46-4D90-A920-7071CA3733EA}" srcOrd="0" destOrd="0" presId="urn:microsoft.com/office/officeart/2005/8/layout/vList2"/>
    <dgm:cxn modelId="{4A95BA58-0AC6-4EEE-A9B9-9C139B905523}" type="presOf" srcId="{0A0FE437-FB6B-49C8-874F-356852556543}" destId="{A59A17E3-575B-429E-A4B6-FD45E68DE0BD}" srcOrd="0" destOrd="0" presId="urn:microsoft.com/office/officeart/2005/8/layout/vList2"/>
    <dgm:cxn modelId="{835EB531-1AB0-412E-8EAA-4108BF5E0EE8}" type="presParOf" srcId="{A59A17E3-575B-429E-A4B6-FD45E68DE0BD}" destId="{BA99D890-6C46-4D90-A920-7071CA3733E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59B99C-500E-42FF-AB76-6210550040B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5136D6E-DDCF-46CC-AAB0-B268EF297766}">
      <dgm:prSet custT="1"/>
      <dgm:spPr/>
      <dgm:t>
        <a:bodyPr/>
        <a:lstStyle/>
        <a:p>
          <a:r>
            <a:rPr lang="en-US" sz="1000" b="1" i="0" baseline="0" dirty="0"/>
            <a:t>Platinum:</a:t>
          </a:r>
          <a:br>
            <a:rPr lang="en-US" sz="800" b="0" i="0" baseline="0" dirty="0"/>
          </a:br>
          <a:r>
            <a:rPr lang="en-US" sz="800" b="0" i="0" baseline="0" dirty="0"/>
            <a:t>Average Profit: $</a:t>
          </a:r>
          <a:r>
            <a:rPr lang="en-US" sz="800" b="0" i="0" u="none" dirty="0"/>
            <a:t>3888</a:t>
          </a:r>
          <a:br>
            <a:rPr lang="en-US" sz="800" b="0" i="0" baseline="0" dirty="0"/>
          </a:br>
          <a:r>
            <a:rPr lang="en-US" sz="800" b="0" i="0" baseline="0" dirty="0"/>
            <a:t>Customer Count: </a:t>
          </a:r>
          <a:r>
            <a:rPr lang="en-US" sz="800" b="0" i="0" u="none" dirty="0"/>
            <a:t>790</a:t>
          </a:r>
          <a:br>
            <a:rPr lang="en-US" sz="800" b="0" i="0" baseline="0" dirty="0"/>
          </a:br>
          <a:r>
            <a:rPr lang="en-US" sz="800" b="1" i="0" baseline="0" dirty="0"/>
            <a:t>Platinum</a:t>
          </a:r>
          <a:r>
            <a:rPr lang="en-US" sz="800" b="0" i="0" baseline="0" dirty="0"/>
            <a:t> appears to be a high-profit category with a substantial customer base, suggesting strong performance and potential strategic importance.</a:t>
          </a:r>
          <a:endParaRPr lang="en-US" sz="800" dirty="0"/>
        </a:p>
      </dgm:t>
    </dgm:pt>
    <dgm:pt modelId="{D0992598-1148-4019-85F2-6BC59301F481}" type="parTrans" cxnId="{520C18B2-5830-407A-B473-D20F2FB4B68F}">
      <dgm:prSet/>
      <dgm:spPr/>
      <dgm:t>
        <a:bodyPr/>
        <a:lstStyle/>
        <a:p>
          <a:endParaRPr lang="en-US"/>
        </a:p>
      </dgm:t>
    </dgm:pt>
    <dgm:pt modelId="{79C8DD52-D5D2-4556-9A89-22F576945B22}" type="sibTrans" cxnId="{520C18B2-5830-407A-B473-D20F2FB4B68F}">
      <dgm:prSet/>
      <dgm:spPr/>
      <dgm:t>
        <a:bodyPr/>
        <a:lstStyle/>
        <a:p>
          <a:endParaRPr lang="en-US"/>
        </a:p>
      </dgm:t>
    </dgm:pt>
    <dgm:pt modelId="{1E0BBCA5-5F01-4CC9-9D81-F4F8D46C260C}">
      <dgm:prSet custT="1"/>
      <dgm:spPr/>
      <dgm:t>
        <a:bodyPr/>
        <a:lstStyle/>
        <a:p>
          <a:r>
            <a:rPr lang="en-US" sz="1000" b="1" i="0" baseline="0" dirty="0"/>
            <a:t>Gold:</a:t>
          </a:r>
          <a:br>
            <a:rPr lang="en-US" sz="800" b="0" i="0" baseline="0" dirty="0"/>
          </a:br>
          <a:r>
            <a:rPr lang="en-US" sz="800" b="0" i="0" baseline="0" dirty="0"/>
            <a:t>Average Profit: $</a:t>
          </a:r>
          <a:r>
            <a:rPr lang="en-US" sz="800" b="0" i="0" u="none" dirty="0"/>
            <a:t>3521</a:t>
          </a:r>
          <a:br>
            <a:rPr lang="en-US" sz="800" b="0" i="0" baseline="0" dirty="0"/>
          </a:br>
          <a:r>
            <a:rPr lang="en-US" sz="800" b="0" i="0" baseline="0" dirty="0"/>
            <a:t>Customer Count: </a:t>
          </a:r>
          <a:r>
            <a:rPr lang="en-US" sz="800" b="0" i="0" u="none" dirty="0"/>
            <a:t>840</a:t>
          </a:r>
          <a:br>
            <a:rPr lang="en-US" sz="800" b="0" i="0" baseline="0" dirty="0"/>
          </a:br>
          <a:r>
            <a:rPr lang="en-US" sz="800" b="0" i="0" baseline="0" dirty="0"/>
            <a:t>While the average profit is lower than Platinum, Gold has a higher customer count, indicating a potentially broader market segment.</a:t>
          </a:r>
          <a:endParaRPr lang="en-US" sz="800" dirty="0"/>
        </a:p>
      </dgm:t>
    </dgm:pt>
    <dgm:pt modelId="{8FDFD588-3C0D-48E0-8219-E633A93BDF5B}" type="parTrans" cxnId="{EA8AF894-0482-4A38-865E-308F42E25521}">
      <dgm:prSet/>
      <dgm:spPr/>
      <dgm:t>
        <a:bodyPr/>
        <a:lstStyle/>
        <a:p>
          <a:endParaRPr lang="en-US"/>
        </a:p>
      </dgm:t>
    </dgm:pt>
    <dgm:pt modelId="{671F06F0-01F9-446A-A1C7-EA5A3EC2168A}" type="sibTrans" cxnId="{EA8AF894-0482-4A38-865E-308F42E25521}">
      <dgm:prSet/>
      <dgm:spPr/>
      <dgm:t>
        <a:bodyPr/>
        <a:lstStyle/>
        <a:p>
          <a:endParaRPr lang="en-US"/>
        </a:p>
      </dgm:t>
    </dgm:pt>
    <dgm:pt modelId="{FE3F7BDC-BDF5-413D-8602-448566BABEF9}">
      <dgm:prSet custT="1"/>
      <dgm:spPr/>
      <dgm:t>
        <a:bodyPr/>
        <a:lstStyle/>
        <a:p>
          <a:r>
            <a:rPr lang="en-US" sz="1000" b="1" i="0" baseline="0" dirty="0"/>
            <a:t>Silver:</a:t>
          </a:r>
          <a:br>
            <a:rPr lang="en-US" sz="800" b="0" i="0" baseline="0" dirty="0"/>
          </a:br>
          <a:r>
            <a:rPr lang="en-US" sz="800" b="0" i="0" baseline="0" dirty="0"/>
            <a:t>Average Profit: $</a:t>
          </a:r>
          <a:r>
            <a:rPr lang="en-US" sz="800" b="0" i="0" u="none" dirty="0"/>
            <a:t>3311</a:t>
          </a:r>
          <a:br>
            <a:rPr lang="en-US" sz="800" b="0" i="0" baseline="0" dirty="0"/>
          </a:br>
          <a:r>
            <a:rPr lang="en-US" sz="800" b="0" i="0" baseline="0" dirty="0"/>
            <a:t>Customer Count: </a:t>
          </a:r>
          <a:r>
            <a:rPr lang="en-US" sz="800" b="0" i="0" u="none" dirty="0"/>
            <a:t>849</a:t>
          </a:r>
          <a:br>
            <a:rPr lang="en-US" sz="800" b="0" i="0" baseline="0" dirty="0"/>
          </a:br>
          <a:r>
            <a:rPr lang="en-US" sz="800" b="0" i="0" baseline="0" dirty="0"/>
            <a:t>Platinum, despite having a lower average profit, may still be a valuable segment, especially if it caters to a specific customer profile or needs.</a:t>
          </a:r>
          <a:endParaRPr lang="en-US" sz="800" dirty="0"/>
        </a:p>
      </dgm:t>
    </dgm:pt>
    <dgm:pt modelId="{3A20B7B0-CC01-473A-8866-D0418C7E3EF1}" type="parTrans" cxnId="{C4C63A48-8781-4EF9-82F1-52B5AC97358E}">
      <dgm:prSet/>
      <dgm:spPr/>
      <dgm:t>
        <a:bodyPr/>
        <a:lstStyle/>
        <a:p>
          <a:endParaRPr lang="en-US"/>
        </a:p>
      </dgm:t>
    </dgm:pt>
    <dgm:pt modelId="{8FBD906E-BD8C-49DC-9704-A51E8C4BEAD0}" type="sibTrans" cxnId="{C4C63A48-8781-4EF9-82F1-52B5AC97358E}">
      <dgm:prSet/>
      <dgm:spPr/>
      <dgm:t>
        <a:bodyPr/>
        <a:lstStyle/>
        <a:p>
          <a:endParaRPr lang="en-US"/>
        </a:p>
      </dgm:t>
    </dgm:pt>
    <dgm:pt modelId="{51DD6598-C08A-4706-895C-70A40ADA9CAF}">
      <dgm:prSet custT="1"/>
      <dgm:spPr/>
      <dgm:t>
        <a:bodyPr/>
        <a:lstStyle/>
        <a:p>
          <a:r>
            <a:rPr lang="en-US" sz="1000" b="1" i="0" baseline="0" dirty="0"/>
            <a:t>Bronze:</a:t>
          </a:r>
          <a:br>
            <a:rPr lang="en-US" sz="800" b="0" i="0" baseline="0" dirty="0"/>
          </a:br>
          <a:r>
            <a:rPr lang="en-US" sz="800" b="0" i="0" baseline="0" dirty="0"/>
            <a:t>Average Profit: $</a:t>
          </a:r>
          <a:r>
            <a:rPr lang="en-US" sz="800" b="0" i="0" u="none" dirty="0"/>
            <a:t>2273</a:t>
          </a:r>
          <a:br>
            <a:rPr lang="en-US" sz="800" b="0" i="0" baseline="0" dirty="0"/>
          </a:br>
          <a:r>
            <a:rPr lang="en-US" sz="800" b="0" i="0" baseline="0" dirty="0"/>
            <a:t>Customer Count: </a:t>
          </a:r>
          <a:r>
            <a:rPr lang="en-US" sz="800" b="0" i="0" u="none" dirty="0"/>
            <a:t>1014</a:t>
          </a:r>
          <a:br>
            <a:rPr lang="en-US" sz="800" b="0" i="0" baseline="0" dirty="0"/>
          </a:br>
          <a:r>
            <a:rPr lang="en-US" sz="800" b="0" i="0" baseline="0" dirty="0"/>
            <a:t>Bronze, with a lower average profit, has the highest customer count, suggesting it might be a mass-market category with lower individual profitability.</a:t>
          </a:r>
          <a:br>
            <a:rPr lang="en-US" sz="800" b="0" i="0" baseline="0" dirty="0"/>
          </a:br>
          <a:endParaRPr lang="en-US" sz="800" dirty="0"/>
        </a:p>
      </dgm:t>
    </dgm:pt>
    <dgm:pt modelId="{FF7899C3-DA7D-4E36-9759-970E29ACC6A2}" type="parTrans" cxnId="{A12058CB-8066-4897-A15E-D326E124B688}">
      <dgm:prSet/>
      <dgm:spPr/>
      <dgm:t>
        <a:bodyPr/>
        <a:lstStyle/>
        <a:p>
          <a:endParaRPr lang="en-US"/>
        </a:p>
      </dgm:t>
    </dgm:pt>
    <dgm:pt modelId="{444596DE-658E-4CB3-926B-D49965E432EC}" type="sibTrans" cxnId="{A12058CB-8066-4897-A15E-D326E124B688}">
      <dgm:prSet/>
      <dgm:spPr/>
      <dgm:t>
        <a:bodyPr/>
        <a:lstStyle/>
        <a:p>
          <a:endParaRPr lang="en-US"/>
        </a:p>
      </dgm:t>
    </dgm:pt>
    <dgm:pt modelId="{3A1A69DF-B1E0-445E-95FB-6346842E647B}" type="pres">
      <dgm:prSet presAssocID="{E359B99C-500E-42FF-AB76-6210550040B5}" presName="linear" presStyleCnt="0">
        <dgm:presLayoutVars>
          <dgm:animLvl val="lvl"/>
          <dgm:resizeHandles val="exact"/>
        </dgm:presLayoutVars>
      </dgm:prSet>
      <dgm:spPr/>
    </dgm:pt>
    <dgm:pt modelId="{EB46A19E-11CE-4561-A495-FDFF9D60FBFD}" type="pres">
      <dgm:prSet presAssocID="{35136D6E-DDCF-46CC-AAB0-B268EF29776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D879E8D-B8AF-4634-8C33-F843AA032312}" type="pres">
      <dgm:prSet presAssocID="{79C8DD52-D5D2-4556-9A89-22F576945B22}" presName="spacer" presStyleCnt="0"/>
      <dgm:spPr/>
    </dgm:pt>
    <dgm:pt modelId="{BE856657-7B89-4810-94AF-741D8D482570}" type="pres">
      <dgm:prSet presAssocID="{1E0BBCA5-5F01-4CC9-9D81-F4F8D46C260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BF46EED-42E9-4B9B-AA09-7C2443B72D10}" type="pres">
      <dgm:prSet presAssocID="{671F06F0-01F9-446A-A1C7-EA5A3EC2168A}" presName="spacer" presStyleCnt="0"/>
      <dgm:spPr/>
    </dgm:pt>
    <dgm:pt modelId="{8714BEC7-F420-4599-879C-BE260D1DBBAC}" type="pres">
      <dgm:prSet presAssocID="{FE3F7BDC-BDF5-413D-8602-448566BABEF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C4D1DC6D-6546-47BB-BCFD-C90620A7ED0D}" type="pres">
      <dgm:prSet presAssocID="{8FBD906E-BD8C-49DC-9704-A51E8C4BEAD0}" presName="spacer" presStyleCnt="0"/>
      <dgm:spPr/>
    </dgm:pt>
    <dgm:pt modelId="{A2C9F7B7-8347-464D-87F1-A46F175FD6FE}" type="pres">
      <dgm:prSet presAssocID="{51DD6598-C08A-4706-895C-70A40ADA9CA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B088600-7A0B-4B5C-A04B-C2A84C4A986D}" type="presOf" srcId="{FE3F7BDC-BDF5-413D-8602-448566BABEF9}" destId="{8714BEC7-F420-4599-879C-BE260D1DBBAC}" srcOrd="0" destOrd="0" presId="urn:microsoft.com/office/officeart/2005/8/layout/vList2"/>
    <dgm:cxn modelId="{C4C63A48-8781-4EF9-82F1-52B5AC97358E}" srcId="{E359B99C-500E-42FF-AB76-6210550040B5}" destId="{FE3F7BDC-BDF5-413D-8602-448566BABEF9}" srcOrd="2" destOrd="0" parTransId="{3A20B7B0-CC01-473A-8866-D0418C7E3EF1}" sibTransId="{8FBD906E-BD8C-49DC-9704-A51E8C4BEAD0}"/>
    <dgm:cxn modelId="{31C42856-D54D-49A3-B340-10813765B0AA}" type="presOf" srcId="{E359B99C-500E-42FF-AB76-6210550040B5}" destId="{3A1A69DF-B1E0-445E-95FB-6346842E647B}" srcOrd="0" destOrd="0" presId="urn:microsoft.com/office/officeart/2005/8/layout/vList2"/>
    <dgm:cxn modelId="{DC49D480-0BCD-42E7-936B-981CCE023D17}" type="presOf" srcId="{51DD6598-C08A-4706-895C-70A40ADA9CAF}" destId="{A2C9F7B7-8347-464D-87F1-A46F175FD6FE}" srcOrd="0" destOrd="0" presId="urn:microsoft.com/office/officeart/2005/8/layout/vList2"/>
    <dgm:cxn modelId="{EA8AF894-0482-4A38-865E-308F42E25521}" srcId="{E359B99C-500E-42FF-AB76-6210550040B5}" destId="{1E0BBCA5-5F01-4CC9-9D81-F4F8D46C260C}" srcOrd="1" destOrd="0" parTransId="{8FDFD588-3C0D-48E0-8219-E633A93BDF5B}" sibTransId="{671F06F0-01F9-446A-A1C7-EA5A3EC2168A}"/>
    <dgm:cxn modelId="{DF3759AA-CA4C-4443-8119-4DACF63BEBDB}" type="presOf" srcId="{35136D6E-DDCF-46CC-AAB0-B268EF297766}" destId="{EB46A19E-11CE-4561-A495-FDFF9D60FBFD}" srcOrd="0" destOrd="0" presId="urn:microsoft.com/office/officeart/2005/8/layout/vList2"/>
    <dgm:cxn modelId="{520C18B2-5830-407A-B473-D20F2FB4B68F}" srcId="{E359B99C-500E-42FF-AB76-6210550040B5}" destId="{35136D6E-DDCF-46CC-AAB0-B268EF297766}" srcOrd="0" destOrd="0" parTransId="{D0992598-1148-4019-85F2-6BC59301F481}" sibTransId="{79C8DD52-D5D2-4556-9A89-22F576945B22}"/>
    <dgm:cxn modelId="{A12058CB-8066-4897-A15E-D326E124B688}" srcId="{E359B99C-500E-42FF-AB76-6210550040B5}" destId="{51DD6598-C08A-4706-895C-70A40ADA9CAF}" srcOrd="3" destOrd="0" parTransId="{FF7899C3-DA7D-4E36-9759-970E29ACC6A2}" sibTransId="{444596DE-658E-4CB3-926B-D49965E432EC}"/>
    <dgm:cxn modelId="{20FEA5D2-8A29-46B2-AEB0-94BDE53A4ABC}" type="presOf" srcId="{1E0BBCA5-5F01-4CC9-9D81-F4F8D46C260C}" destId="{BE856657-7B89-4810-94AF-741D8D482570}" srcOrd="0" destOrd="0" presId="urn:microsoft.com/office/officeart/2005/8/layout/vList2"/>
    <dgm:cxn modelId="{10513A9C-EC3C-4F23-9245-1C5A02F2480F}" type="presParOf" srcId="{3A1A69DF-B1E0-445E-95FB-6346842E647B}" destId="{EB46A19E-11CE-4561-A495-FDFF9D60FBFD}" srcOrd="0" destOrd="0" presId="urn:microsoft.com/office/officeart/2005/8/layout/vList2"/>
    <dgm:cxn modelId="{2C569A8A-3748-45D4-8B56-CCB51A5E81D9}" type="presParOf" srcId="{3A1A69DF-B1E0-445E-95FB-6346842E647B}" destId="{8D879E8D-B8AF-4634-8C33-F843AA032312}" srcOrd="1" destOrd="0" presId="urn:microsoft.com/office/officeart/2005/8/layout/vList2"/>
    <dgm:cxn modelId="{C501D9EC-24AE-4A95-8BA6-3F9CE5A6843D}" type="presParOf" srcId="{3A1A69DF-B1E0-445E-95FB-6346842E647B}" destId="{BE856657-7B89-4810-94AF-741D8D482570}" srcOrd="2" destOrd="0" presId="urn:microsoft.com/office/officeart/2005/8/layout/vList2"/>
    <dgm:cxn modelId="{BB01B63A-5A20-4EF2-836C-BE43AF876C55}" type="presParOf" srcId="{3A1A69DF-B1E0-445E-95FB-6346842E647B}" destId="{1BF46EED-42E9-4B9B-AA09-7C2443B72D10}" srcOrd="3" destOrd="0" presId="urn:microsoft.com/office/officeart/2005/8/layout/vList2"/>
    <dgm:cxn modelId="{41B6A3E5-448A-4EF4-AFEC-9C7FB162624D}" type="presParOf" srcId="{3A1A69DF-B1E0-445E-95FB-6346842E647B}" destId="{8714BEC7-F420-4599-879C-BE260D1DBBAC}" srcOrd="4" destOrd="0" presId="urn:microsoft.com/office/officeart/2005/8/layout/vList2"/>
    <dgm:cxn modelId="{766BD63C-0C96-45BD-909F-4FB53DAF20F9}" type="presParOf" srcId="{3A1A69DF-B1E0-445E-95FB-6346842E647B}" destId="{C4D1DC6D-6546-47BB-BCFD-C90620A7ED0D}" srcOrd="5" destOrd="0" presId="urn:microsoft.com/office/officeart/2005/8/layout/vList2"/>
    <dgm:cxn modelId="{BCF1E74D-FA64-47A4-82F8-5FCE563BA565}" type="presParOf" srcId="{3A1A69DF-B1E0-445E-95FB-6346842E647B}" destId="{A2C9F7B7-8347-464D-87F1-A46F175FD6FE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0D593D0-A4B0-4144-A95B-5D2583964B4B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1E3DBAD-B3FC-4F05-9F8D-307F263C5777}">
      <dgm:prSet/>
      <dgm:spPr/>
      <dgm:t>
        <a:bodyPr anchor="ctr"/>
        <a:lstStyle/>
        <a:p>
          <a:pPr algn="ctr"/>
          <a:r>
            <a:rPr lang="en-US" b="0" i="0" baseline="0" dirty="0"/>
            <a:t>In light of these findings, I propose a strategic shift to focus the marketing, engagement, and retention efforts on Platinum and Gold customer segments. </a:t>
          </a:r>
          <a:endParaRPr lang="en-US" dirty="0"/>
        </a:p>
      </dgm:t>
    </dgm:pt>
    <dgm:pt modelId="{058DED7D-424E-4D71-9541-65921A5E371B}" type="parTrans" cxnId="{8A3D30D9-BBB8-4B44-BC1B-E27ACC1E07E4}">
      <dgm:prSet/>
      <dgm:spPr/>
      <dgm:t>
        <a:bodyPr/>
        <a:lstStyle/>
        <a:p>
          <a:endParaRPr lang="en-US"/>
        </a:p>
      </dgm:t>
    </dgm:pt>
    <dgm:pt modelId="{837B1829-1B57-4337-BF6B-9B95A5FDE6A0}" type="sibTrans" cxnId="{8A3D30D9-BBB8-4B44-BC1B-E27ACC1E07E4}">
      <dgm:prSet/>
      <dgm:spPr>
        <a:solidFill>
          <a:schemeClr val="bg1"/>
        </a:solidFill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endParaRPr lang="en-US"/>
        </a:p>
      </dgm:t>
    </dgm:pt>
    <dgm:pt modelId="{CFD5054F-C1CF-4B6B-BFAA-DF2684271299}">
      <dgm:prSet/>
      <dgm:spPr/>
      <dgm:t>
        <a:bodyPr anchor="ctr"/>
        <a:lstStyle/>
        <a:p>
          <a:pPr algn="ctr">
            <a:lnSpc>
              <a:spcPct val="100000"/>
            </a:lnSpc>
          </a:pPr>
          <a:r>
            <a:rPr lang="en-US" b="0" i="0" baseline="0" dirty="0"/>
            <a:t>I believe that by focusing the efforts on the most valuable customer segments, we can not only drive immediate impact but also establish a foundation for sustained success.</a:t>
          </a:r>
          <a:endParaRPr lang="en-US" dirty="0"/>
        </a:p>
      </dgm:t>
    </dgm:pt>
    <dgm:pt modelId="{AE3F171D-DF4B-4231-A8A1-C740499E2E9D}" type="parTrans" cxnId="{BAABD1B4-CAC6-4FC3-9940-A168B6EDF435}">
      <dgm:prSet/>
      <dgm:spPr/>
      <dgm:t>
        <a:bodyPr/>
        <a:lstStyle/>
        <a:p>
          <a:endParaRPr lang="en-US"/>
        </a:p>
      </dgm:t>
    </dgm:pt>
    <dgm:pt modelId="{7F717E2A-C304-4E7C-AA94-653A1613DFFA}" type="sibTrans" cxnId="{BAABD1B4-CAC6-4FC3-9940-A168B6EDF435}">
      <dgm:prSet/>
      <dgm:spPr>
        <a:solidFill>
          <a:schemeClr val="bg1"/>
        </a:solidFill>
        <a:ln>
          <a:solidFill>
            <a:schemeClr val="bg1">
              <a:alpha val="90000"/>
            </a:schemeClr>
          </a:solidFill>
        </a:ln>
      </dgm:spPr>
      <dgm:t>
        <a:bodyPr/>
        <a:lstStyle/>
        <a:p>
          <a:endParaRPr lang="en-US"/>
        </a:p>
      </dgm:t>
    </dgm:pt>
    <dgm:pt modelId="{700D9BBC-9AF4-4A37-B8EE-77BF4F3CEA58}">
      <dgm:prSet/>
      <dgm:spPr/>
      <dgm:t>
        <a:bodyPr anchor="ctr"/>
        <a:lstStyle/>
        <a:p>
          <a:pPr algn="ctr">
            <a:lnSpc>
              <a:spcPct val="100000"/>
            </a:lnSpc>
          </a:pPr>
          <a:r>
            <a:rPr lang="en-US" b="0" i="0" baseline="0" dirty="0"/>
            <a:t>Platinum and Gold customers have consistently demonstrated high Recency, Frequency, and Monetary values in their transactions.</a:t>
          </a:r>
          <a:endParaRPr lang="en-US" dirty="0"/>
        </a:p>
      </dgm:t>
    </dgm:pt>
    <dgm:pt modelId="{6252E7C7-7EAA-4730-90DB-D632F969AF26}" type="parTrans" cxnId="{82426FD6-8C65-4571-B879-A522AB41D789}">
      <dgm:prSet/>
      <dgm:spPr/>
      <dgm:t>
        <a:bodyPr/>
        <a:lstStyle/>
        <a:p>
          <a:endParaRPr lang="en-US"/>
        </a:p>
      </dgm:t>
    </dgm:pt>
    <dgm:pt modelId="{80C0855B-59AD-4679-85BE-1BD21A68E20C}" type="sibTrans" cxnId="{82426FD6-8C65-4571-B879-A522AB41D789}">
      <dgm:prSet/>
      <dgm:spPr/>
      <dgm:t>
        <a:bodyPr/>
        <a:lstStyle/>
        <a:p>
          <a:endParaRPr lang="en-US"/>
        </a:p>
      </dgm:t>
    </dgm:pt>
    <dgm:pt modelId="{AD3767B0-83A2-45F0-A972-F8DE821CDB69}">
      <dgm:prSet/>
      <dgm:spPr/>
      <dgm:t>
        <a:bodyPr anchor="ctr"/>
        <a:lstStyle/>
        <a:p>
          <a:pPr algn="ctr"/>
          <a:endParaRPr lang="en-US" dirty="0"/>
        </a:p>
      </dgm:t>
    </dgm:pt>
    <dgm:pt modelId="{C7F64013-B313-4624-9898-B7C47773B63A}" type="parTrans" cxnId="{318742B2-A09F-4686-BB5D-F0E8DA2ED034}">
      <dgm:prSet/>
      <dgm:spPr/>
      <dgm:t>
        <a:bodyPr/>
        <a:lstStyle/>
        <a:p>
          <a:endParaRPr lang="en-US"/>
        </a:p>
      </dgm:t>
    </dgm:pt>
    <dgm:pt modelId="{BB56759F-BF1A-4E87-A1FC-6EEB50A8026D}" type="sibTrans" cxnId="{318742B2-A09F-4686-BB5D-F0E8DA2ED034}">
      <dgm:prSet/>
      <dgm:spPr/>
      <dgm:t>
        <a:bodyPr/>
        <a:lstStyle/>
        <a:p>
          <a:endParaRPr lang="en-US"/>
        </a:p>
      </dgm:t>
    </dgm:pt>
    <dgm:pt modelId="{1F2186A0-9586-40B1-828F-6E0944615B61}" type="pres">
      <dgm:prSet presAssocID="{D0D593D0-A4B0-4144-A95B-5D2583964B4B}" presName="outerComposite" presStyleCnt="0">
        <dgm:presLayoutVars>
          <dgm:chMax val="5"/>
          <dgm:dir/>
          <dgm:resizeHandles val="exact"/>
        </dgm:presLayoutVars>
      </dgm:prSet>
      <dgm:spPr/>
    </dgm:pt>
    <dgm:pt modelId="{79D8EF73-3087-4DC0-A4E4-FE9A098F20AE}" type="pres">
      <dgm:prSet presAssocID="{D0D593D0-A4B0-4144-A95B-5D2583964B4B}" presName="dummyMaxCanvas" presStyleCnt="0">
        <dgm:presLayoutVars/>
      </dgm:prSet>
      <dgm:spPr/>
    </dgm:pt>
    <dgm:pt modelId="{8483060A-047B-41FF-87FF-A5AE64E4C4FD}" type="pres">
      <dgm:prSet presAssocID="{D0D593D0-A4B0-4144-A95B-5D2583964B4B}" presName="ThreeNodes_1" presStyleLbl="node1" presStyleIdx="0" presStyleCnt="3">
        <dgm:presLayoutVars>
          <dgm:bulletEnabled val="1"/>
        </dgm:presLayoutVars>
      </dgm:prSet>
      <dgm:spPr/>
    </dgm:pt>
    <dgm:pt modelId="{C796B4CF-8AEE-4D0B-BAA6-A3995AC5858D}" type="pres">
      <dgm:prSet presAssocID="{D0D593D0-A4B0-4144-A95B-5D2583964B4B}" presName="ThreeNodes_2" presStyleLbl="node1" presStyleIdx="1" presStyleCnt="3">
        <dgm:presLayoutVars>
          <dgm:bulletEnabled val="1"/>
        </dgm:presLayoutVars>
      </dgm:prSet>
      <dgm:spPr/>
    </dgm:pt>
    <dgm:pt modelId="{043901E5-F2E5-43AD-A85C-96A28A0EFEC3}" type="pres">
      <dgm:prSet presAssocID="{D0D593D0-A4B0-4144-A95B-5D2583964B4B}" presName="ThreeNodes_3" presStyleLbl="node1" presStyleIdx="2" presStyleCnt="3">
        <dgm:presLayoutVars>
          <dgm:bulletEnabled val="1"/>
        </dgm:presLayoutVars>
      </dgm:prSet>
      <dgm:spPr/>
    </dgm:pt>
    <dgm:pt modelId="{8BD82CB2-86F5-4435-BE78-EC5981800568}" type="pres">
      <dgm:prSet presAssocID="{D0D593D0-A4B0-4144-A95B-5D2583964B4B}" presName="ThreeConn_1-2" presStyleLbl="fgAccFollowNode1" presStyleIdx="0" presStyleCnt="2" custFlipVert="0" custFlipHor="0" custScaleX="86457" custScaleY="27055" custLinFactX="100000" custLinFactY="-65724" custLinFactNeighborX="109410" custLinFactNeighborY="-100000">
        <dgm:presLayoutVars>
          <dgm:bulletEnabled val="1"/>
        </dgm:presLayoutVars>
      </dgm:prSet>
      <dgm:spPr/>
    </dgm:pt>
    <dgm:pt modelId="{1603CA53-BCF6-4A4F-9241-9FAB75363721}" type="pres">
      <dgm:prSet presAssocID="{D0D593D0-A4B0-4144-A95B-5D2583964B4B}" presName="ThreeConn_2-3" presStyleLbl="fgAccFollowNode1" presStyleIdx="1" presStyleCnt="2" custFlipVert="0" custFlipHor="0" custScaleX="21992" custScaleY="24541" custLinFactX="16409" custLinFactY="-100000" custLinFactNeighborX="100000" custLinFactNeighborY="-186370">
        <dgm:presLayoutVars>
          <dgm:bulletEnabled val="1"/>
        </dgm:presLayoutVars>
      </dgm:prSet>
      <dgm:spPr/>
    </dgm:pt>
    <dgm:pt modelId="{0B085269-F436-4578-8BD8-368BD4B21B66}" type="pres">
      <dgm:prSet presAssocID="{D0D593D0-A4B0-4144-A95B-5D2583964B4B}" presName="ThreeNodes_1_text" presStyleLbl="node1" presStyleIdx="2" presStyleCnt="3">
        <dgm:presLayoutVars>
          <dgm:bulletEnabled val="1"/>
        </dgm:presLayoutVars>
      </dgm:prSet>
      <dgm:spPr/>
    </dgm:pt>
    <dgm:pt modelId="{61E365F2-3877-4A45-BD73-193DF08A2272}" type="pres">
      <dgm:prSet presAssocID="{D0D593D0-A4B0-4144-A95B-5D2583964B4B}" presName="ThreeNodes_2_text" presStyleLbl="node1" presStyleIdx="2" presStyleCnt="3">
        <dgm:presLayoutVars>
          <dgm:bulletEnabled val="1"/>
        </dgm:presLayoutVars>
      </dgm:prSet>
      <dgm:spPr/>
    </dgm:pt>
    <dgm:pt modelId="{1E54E84C-BB65-4F53-B284-570B1DEA8614}" type="pres">
      <dgm:prSet presAssocID="{D0D593D0-A4B0-4144-A95B-5D2583964B4B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73EC639-B320-4D64-8DEF-A687AE0FF3D8}" type="presOf" srcId="{837B1829-1B57-4337-BF6B-9B95A5FDE6A0}" destId="{8BD82CB2-86F5-4435-BE78-EC5981800568}" srcOrd="0" destOrd="0" presId="urn:microsoft.com/office/officeart/2005/8/layout/vProcess5"/>
    <dgm:cxn modelId="{05E3343F-FA82-4F35-8CB5-7F2871EE4DD5}" type="presOf" srcId="{81E3DBAD-B3FC-4F05-9F8D-307F263C5777}" destId="{0B085269-F436-4578-8BD8-368BD4B21B66}" srcOrd="1" destOrd="0" presId="urn:microsoft.com/office/officeart/2005/8/layout/vProcess5"/>
    <dgm:cxn modelId="{64FC674D-57C0-4E9F-B2A6-1D70BCF98A19}" type="presOf" srcId="{700D9BBC-9AF4-4A37-B8EE-77BF4F3CEA58}" destId="{1E54E84C-BB65-4F53-B284-570B1DEA8614}" srcOrd="1" destOrd="0" presId="urn:microsoft.com/office/officeart/2005/8/layout/vProcess5"/>
    <dgm:cxn modelId="{63D71852-220E-4514-A987-DCFDF2492977}" type="presOf" srcId="{7F717E2A-C304-4E7C-AA94-653A1613DFFA}" destId="{1603CA53-BCF6-4A4F-9241-9FAB75363721}" srcOrd="0" destOrd="0" presId="urn:microsoft.com/office/officeart/2005/8/layout/vProcess5"/>
    <dgm:cxn modelId="{0AA02454-2564-4306-8C28-A76666C46309}" type="presOf" srcId="{700D9BBC-9AF4-4A37-B8EE-77BF4F3CEA58}" destId="{043901E5-F2E5-43AD-A85C-96A28A0EFEC3}" srcOrd="0" destOrd="0" presId="urn:microsoft.com/office/officeart/2005/8/layout/vProcess5"/>
    <dgm:cxn modelId="{A2BAD090-9E2F-493F-B090-7F09CEF5362E}" type="presOf" srcId="{CFD5054F-C1CF-4B6B-BFAA-DF2684271299}" destId="{C796B4CF-8AEE-4D0B-BAA6-A3995AC5858D}" srcOrd="0" destOrd="0" presId="urn:microsoft.com/office/officeart/2005/8/layout/vProcess5"/>
    <dgm:cxn modelId="{CE0DEFA2-BFBF-4371-AB63-BA7C419045D2}" type="presOf" srcId="{81E3DBAD-B3FC-4F05-9F8D-307F263C5777}" destId="{8483060A-047B-41FF-87FF-A5AE64E4C4FD}" srcOrd="0" destOrd="0" presId="urn:microsoft.com/office/officeart/2005/8/layout/vProcess5"/>
    <dgm:cxn modelId="{318742B2-A09F-4686-BB5D-F0E8DA2ED034}" srcId="{CFD5054F-C1CF-4B6B-BFAA-DF2684271299}" destId="{AD3767B0-83A2-45F0-A972-F8DE821CDB69}" srcOrd="0" destOrd="0" parTransId="{C7F64013-B313-4624-9898-B7C47773B63A}" sibTransId="{BB56759F-BF1A-4E87-A1FC-6EEB50A8026D}"/>
    <dgm:cxn modelId="{4B914BB4-606C-46CA-940B-A70E4CD87FB8}" type="presOf" srcId="{CFD5054F-C1CF-4B6B-BFAA-DF2684271299}" destId="{61E365F2-3877-4A45-BD73-193DF08A2272}" srcOrd="1" destOrd="0" presId="urn:microsoft.com/office/officeart/2005/8/layout/vProcess5"/>
    <dgm:cxn modelId="{BAABD1B4-CAC6-4FC3-9940-A168B6EDF435}" srcId="{D0D593D0-A4B0-4144-A95B-5D2583964B4B}" destId="{CFD5054F-C1CF-4B6B-BFAA-DF2684271299}" srcOrd="1" destOrd="0" parTransId="{AE3F171D-DF4B-4231-A8A1-C740499E2E9D}" sibTransId="{7F717E2A-C304-4E7C-AA94-653A1613DFFA}"/>
    <dgm:cxn modelId="{0E2B1DBA-DE22-4E2A-9152-B7CFAA361D17}" type="presOf" srcId="{D0D593D0-A4B0-4144-A95B-5D2583964B4B}" destId="{1F2186A0-9586-40B1-828F-6E0944615B61}" srcOrd="0" destOrd="0" presId="urn:microsoft.com/office/officeart/2005/8/layout/vProcess5"/>
    <dgm:cxn modelId="{C37ACECD-D02A-4182-96C9-FE52FE528627}" type="presOf" srcId="{AD3767B0-83A2-45F0-A972-F8DE821CDB69}" destId="{C796B4CF-8AEE-4D0B-BAA6-A3995AC5858D}" srcOrd="0" destOrd="1" presId="urn:microsoft.com/office/officeart/2005/8/layout/vProcess5"/>
    <dgm:cxn modelId="{82426FD6-8C65-4571-B879-A522AB41D789}" srcId="{D0D593D0-A4B0-4144-A95B-5D2583964B4B}" destId="{700D9BBC-9AF4-4A37-B8EE-77BF4F3CEA58}" srcOrd="2" destOrd="0" parTransId="{6252E7C7-7EAA-4730-90DB-D632F969AF26}" sibTransId="{80C0855B-59AD-4679-85BE-1BD21A68E20C}"/>
    <dgm:cxn modelId="{8A3D30D9-BBB8-4B44-BC1B-E27ACC1E07E4}" srcId="{D0D593D0-A4B0-4144-A95B-5D2583964B4B}" destId="{81E3DBAD-B3FC-4F05-9F8D-307F263C5777}" srcOrd="0" destOrd="0" parTransId="{058DED7D-424E-4D71-9541-65921A5E371B}" sibTransId="{837B1829-1B57-4337-BF6B-9B95A5FDE6A0}"/>
    <dgm:cxn modelId="{6CD9D5ED-9F3A-439A-AF4A-7B3C580562BF}" type="presOf" srcId="{AD3767B0-83A2-45F0-A972-F8DE821CDB69}" destId="{61E365F2-3877-4A45-BD73-193DF08A2272}" srcOrd="1" destOrd="1" presId="urn:microsoft.com/office/officeart/2005/8/layout/vProcess5"/>
    <dgm:cxn modelId="{3D5151C6-DBD7-49B3-A48C-287C9D930E0D}" type="presParOf" srcId="{1F2186A0-9586-40B1-828F-6E0944615B61}" destId="{79D8EF73-3087-4DC0-A4E4-FE9A098F20AE}" srcOrd="0" destOrd="0" presId="urn:microsoft.com/office/officeart/2005/8/layout/vProcess5"/>
    <dgm:cxn modelId="{CACF8A14-8B12-45E2-909D-BB07EB08E088}" type="presParOf" srcId="{1F2186A0-9586-40B1-828F-6E0944615B61}" destId="{8483060A-047B-41FF-87FF-A5AE64E4C4FD}" srcOrd="1" destOrd="0" presId="urn:microsoft.com/office/officeart/2005/8/layout/vProcess5"/>
    <dgm:cxn modelId="{86FEA2B6-BF7E-4F18-ABE9-D3C86B505A68}" type="presParOf" srcId="{1F2186A0-9586-40B1-828F-6E0944615B61}" destId="{C796B4CF-8AEE-4D0B-BAA6-A3995AC5858D}" srcOrd="2" destOrd="0" presId="urn:microsoft.com/office/officeart/2005/8/layout/vProcess5"/>
    <dgm:cxn modelId="{4996A589-F509-42D9-BC23-6DD71A327227}" type="presParOf" srcId="{1F2186A0-9586-40B1-828F-6E0944615B61}" destId="{043901E5-F2E5-43AD-A85C-96A28A0EFEC3}" srcOrd="3" destOrd="0" presId="urn:microsoft.com/office/officeart/2005/8/layout/vProcess5"/>
    <dgm:cxn modelId="{9DAA1A0E-C85A-40EB-9194-AFD19A48F3E7}" type="presParOf" srcId="{1F2186A0-9586-40B1-828F-6E0944615B61}" destId="{8BD82CB2-86F5-4435-BE78-EC5981800568}" srcOrd="4" destOrd="0" presId="urn:microsoft.com/office/officeart/2005/8/layout/vProcess5"/>
    <dgm:cxn modelId="{1915381F-DE6F-4862-94C6-36B3BCD81E51}" type="presParOf" srcId="{1F2186A0-9586-40B1-828F-6E0944615B61}" destId="{1603CA53-BCF6-4A4F-9241-9FAB75363721}" srcOrd="5" destOrd="0" presId="urn:microsoft.com/office/officeart/2005/8/layout/vProcess5"/>
    <dgm:cxn modelId="{66FC16A0-308E-4F12-924F-2F27E8852210}" type="presParOf" srcId="{1F2186A0-9586-40B1-828F-6E0944615B61}" destId="{0B085269-F436-4578-8BD8-368BD4B21B66}" srcOrd="6" destOrd="0" presId="urn:microsoft.com/office/officeart/2005/8/layout/vProcess5"/>
    <dgm:cxn modelId="{235BB855-F773-414E-817D-ECD9087D4512}" type="presParOf" srcId="{1F2186A0-9586-40B1-828F-6E0944615B61}" destId="{61E365F2-3877-4A45-BD73-193DF08A2272}" srcOrd="7" destOrd="0" presId="urn:microsoft.com/office/officeart/2005/8/layout/vProcess5"/>
    <dgm:cxn modelId="{E4F3E267-7905-4959-BC83-9FBB41EBFA90}" type="presParOf" srcId="{1F2186A0-9586-40B1-828F-6E0944615B61}" destId="{1E54E84C-BB65-4F53-B284-570B1DEA8614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648367-5D21-4960-9472-A8350FE83829}">
      <dsp:nvSpPr>
        <dsp:cNvPr id="0" name=""/>
        <dsp:cNvSpPr/>
      </dsp:nvSpPr>
      <dsp:spPr>
        <a:xfrm>
          <a:off x="0" y="83730"/>
          <a:ext cx="4111619" cy="490286"/>
        </a:xfrm>
        <a:prstGeom prst="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/>
            <a:t>Outline of problem</a:t>
          </a:r>
          <a:endParaRPr lang="en-US" sz="1600" kern="1200"/>
        </a:p>
      </dsp:txBody>
      <dsp:txXfrm>
        <a:off x="0" y="83730"/>
        <a:ext cx="4111619" cy="490286"/>
      </dsp:txXfrm>
    </dsp:sp>
    <dsp:sp modelId="{7EEB47E1-A00B-4759-93A3-348D11DBFB4F}">
      <dsp:nvSpPr>
        <dsp:cNvPr id="0" name=""/>
        <dsp:cNvSpPr/>
      </dsp:nvSpPr>
      <dsp:spPr>
        <a:xfrm>
          <a:off x="0" y="565775"/>
          <a:ext cx="4111619" cy="2635200"/>
        </a:xfrm>
        <a:prstGeom prst="rect">
          <a:avLst/>
        </a:prstGeom>
        <a:gradFill rotWithShape="1">
          <a:gsLst>
            <a:gs pos="0">
              <a:schemeClr val="dk1">
                <a:tint val="50000"/>
                <a:satMod val="300000"/>
              </a:schemeClr>
            </a:gs>
            <a:gs pos="35000">
              <a:schemeClr val="dk1">
                <a:tint val="37000"/>
                <a:satMod val="300000"/>
              </a:schemeClr>
            </a:gs>
            <a:gs pos="100000">
              <a:schemeClr val="dk1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dk1">
              <a:shade val="95000"/>
              <a:satMod val="104999"/>
            </a:schemeClr>
          </a:solidFill>
          <a:prstDash val="solid"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baseline="0" dirty="0"/>
            <a:t>Sprocket Central is a company that specializes in high-quality bikes and cycling accessories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baseline="0" dirty="0"/>
            <a:t>Their marketing team is looking to boost business sales by analyzing provided datasets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i="0" kern="1200" baseline="0" dirty="0"/>
            <a:t>Using the 3 datasets provided the aim is to analyze and recommend 1000 customers that Sprocket Central should target to drive higher value to the company</a:t>
          </a:r>
          <a:endParaRPr lang="en-US" sz="1600" kern="1200" dirty="0"/>
        </a:p>
      </dsp:txBody>
      <dsp:txXfrm>
        <a:off x="0" y="565775"/>
        <a:ext cx="4111619" cy="2635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B8CB9-0180-4309-97CA-55CE17276ECC}">
      <dsp:nvSpPr>
        <dsp:cNvPr id="0" name=""/>
        <dsp:cNvSpPr/>
      </dsp:nvSpPr>
      <dsp:spPr>
        <a:xfrm>
          <a:off x="0" y="60397"/>
          <a:ext cx="8011592" cy="374400"/>
        </a:xfrm>
        <a:prstGeom prst="roundRect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 dirty="0"/>
            <a:t>The identified issues and proposed solutions are as follows:</a:t>
          </a:r>
          <a:endParaRPr lang="en-US" sz="1600" kern="1200" dirty="0"/>
        </a:p>
      </dsp:txBody>
      <dsp:txXfrm>
        <a:off x="18277" y="78674"/>
        <a:ext cx="7975038" cy="337846"/>
      </dsp:txXfrm>
    </dsp:sp>
    <dsp:sp modelId="{33DD65E3-14F8-49C8-AE99-21960414690A}">
      <dsp:nvSpPr>
        <dsp:cNvPr id="0" name=""/>
        <dsp:cNvSpPr/>
      </dsp:nvSpPr>
      <dsp:spPr>
        <a:xfrm>
          <a:off x="0" y="434797"/>
          <a:ext cx="8011592" cy="2782080"/>
        </a:xfrm>
        <a:prstGeom prst="rect">
          <a:avLst/>
        </a:prstGeom>
        <a:gradFill rotWithShape="1">
          <a:gsLst>
            <a:gs pos="0">
              <a:schemeClr val="accent2">
                <a:tint val="50000"/>
                <a:satMod val="300000"/>
              </a:schemeClr>
            </a:gs>
            <a:gs pos="35000">
              <a:schemeClr val="accent2">
                <a:tint val="37000"/>
                <a:satMod val="300000"/>
              </a:schemeClr>
            </a:gs>
            <a:gs pos="100000">
              <a:schemeClr val="accent2"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2">
              <a:shade val="95000"/>
              <a:satMod val="104999"/>
            </a:schemeClr>
          </a:solidFill>
          <a:prstDash val="solid"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  <dsp:txBody>
        <a:bodyPr spcFirstLastPara="0" vert="horz" wrap="square" lIns="254368" tIns="20320" rIns="113792" bIns="203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1" i="0" kern="1200" baseline="0" dirty="0"/>
            <a:t>Missing Data in the Transaction Dataset:</a:t>
          </a:r>
          <a:endParaRPr lang="en-US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baseline="0" dirty="0"/>
            <a:t>Recommendation: Develop a strategy to handle missing data in the Transaction dataset to ensure data completeness.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1" i="0" kern="1200" baseline="0" dirty="0"/>
            <a:t>Missing Records for Customer DOB:</a:t>
          </a:r>
          <a:endParaRPr lang="en-US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baseline="0" dirty="0"/>
            <a:t>Recommendation: Impute missing customer date of birth records by adopting the mode year value for enhanced data consistency.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1" i="0" kern="1200" baseline="0" dirty="0"/>
            <a:t>Gender 'M' and 'F' Replacement:</a:t>
          </a:r>
          <a:endParaRPr lang="en-US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baseline="0" dirty="0"/>
            <a:t>Recommendation: Enhance data integrity by replacing gender codes 'M' and 'F' with 'Male' and 'Female,' respectively.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1" i="0" kern="1200" baseline="0" dirty="0"/>
            <a:t>Tenure Value Imputation:</a:t>
          </a:r>
          <a:endParaRPr lang="en-US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baseline="0" dirty="0"/>
            <a:t>Recommendation: For missing tenure values, calculate the mean of the existing data and assign this mean value to the missing fields, ensuring data consistency.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1" i="0" kern="1200" baseline="0" dirty="0"/>
            <a:t>Elimination of Blank Orders:</a:t>
          </a:r>
          <a:endParaRPr lang="en-US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b="0" i="0" kern="1200" baseline="0" dirty="0"/>
            <a:t>Recommendation: Remove instances of blank orders to maintain a clean and accurate dataset.</a:t>
          </a:r>
          <a:endParaRPr lang="en-US" sz="1200" kern="1200" dirty="0"/>
        </a:p>
      </dsp:txBody>
      <dsp:txXfrm>
        <a:off x="0" y="434797"/>
        <a:ext cx="8011592" cy="27820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FE19F6-2760-4A78-80BE-8441F0E6C919}">
      <dsp:nvSpPr>
        <dsp:cNvPr id="0" name=""/>
        <dsp:cNvSpPr/>
      </dsp:nvSpPr>
      <dsp:spPr>
        <a:xfrm>
          <a:off x="1107" y="75135"/>
          <a:ext cx="1711982" cy="684793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Mountain </a:t>
          </a:r>
          <a:endParaRPr lang="en-US" sz="1700" kern="1200" dirty="0"/>
        </a:p>
      </dsp:txBody>
      <dsp:txXfrm>
        <a:off x="343504" y="75135"/>
        <a:ext cx="1027189" cy="684793"/>
      </dsp:txXfrm>
    </dsp:sp>
    <dsp:sp modelId="{3C8D247D-1D15-47B5-BE06-05AE4F8082FE}">
      <dsp:nvSpPr>
        <dsp:cNvPr id="0" name=""/>
        <dsp:cNvSpPr/>
      </dsp:nvSpPr>
      <dsp:spPr>
        <a:xfrm>
          <a:off x="1490532" y="133342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Profit: $7,439.13</a:t>
          </a:r>
          <a:endParaRPr lang="en-US" sz="700" kern="1200"/>
        </a:p>
      </dsp:txBody>
      <dsp:txXfrm>
        <a:off x="1774721" y="133342"/>
        <a:ext cx="852567" cy="568378"/>
      </dsp:txXfrm>
    </dsp:sp>
    <dsp:sp modelId="{DA600F3E-54A2-4FF0-A9E8-8EF7B27E8EF9}">
      <dsp:nvSpPr>
        <dsp:cNvPr id="0" name=""/>
        <dsp:cNvSpPr/>
      </dsp:nvSpPr>
      <dsp:spPr>
        <a:xfrm>
          <a:off x="2712546" y="133342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1730423"/>
            <a:satOff val="1552"/>
            <a:lumOff val="785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730423"/>
              <a:satOff val="1552"/>
              <a:lumOff val="7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Niche market appeal for off-road and mountainous terrain enthusiasts.</a:t>
          </a:r>
          <a:endParaRPr lang="en-US" sz="700" kern="1200"/>
        </a:p>
      </dsp:txBody>
      <dsp:txXfrm>
        <a:off x="2996735" y="133342"/>
        <a:ext cx="852567" cy="568378"/>
      </dsp:txXfrm>
    </dsp:sp>
    <dsp:sp modelId="{0879510E-7860-4751-9C48-A381C9BE0BF4}">
      <dsp:nvSpPr>
        <dsp:cNvPr id="0" name=""/>
        <dsp:cNvSpPr/>
      </dsp:nvSpPr>
      <dsp:spPr>
        <a:xfrm>
          <a:off x="1107" y="855799"/>
          <a:ext cx="1711982" cy="684793"/>
        </a:xfrm>
        <a:prstGeom prst="chevron">
          <a:avLst/>
        </a:prstGeom>
        <a:solidFill>
          <a:schemeClr val="accent2">
            <a:hueOff val="4000023"/>
            <a:satOff val="5128"/>
            <a:lumOff val="13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Touring </a:t>
          </a:r>
          <a:endParaRPr lang="en-US" sz="1700" kern="1200" dirty="0"/>
        </a:p>
      </dsp:txBody>
      <dsp:txXfrm>
        <a:off x="343504" y="855799"/>
        <a:ext cx="1027189" cy="684793"/>
      </dsp:txXfrm>
    </dsp:sp>
    <dsp:sp modelId="{B6998BF2-12A8-43FC-B060-04CA2C0336AD}">
      <dsp:nvSpPr>
        <dsp:cNvPr id="0" name=""/>
        <dsp:cNvSpPr/>
      </dsp:nvSpPr>
      <dsp:spPr>
        <a:xfrm>
          <a:off x="1490532" y="914006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3460846"/>
            <a:satOff val="3103"/>
            <a:lumOff val="1571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3460846"/>
              <a:satOff val="3103"/>
              <a:lumOff val="15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Profit: $244,039.49</a:t>
          </a:r>
          <a:endParaRPr lang="en-US" sz="700" kern="1200"/>
        </a:p>
      </dsp:txBody>
      <dsp:txXfrm>
        <a:off x="1774721" y="914006"/>
        <a:ext cx="852567" cy="568378"/>
      </dsp:txXfrm>
    </dsp:sp>
    <dsp:sp modelId="{9D0C6E34-E20C-4121-B165-FB426DF1308F}">
      <dsp:nvSpPr>
        <dsp:cNvPr id="0" name=""/>
        <dsp:cNvSpPr/>
      </dsp:nvSpPr>
      <dsp:spPr>
        <a:xfrm>
          <a:off x="2712546" y="914006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5191268"/>
            <a:satOff val="4655"/>
            <a:lumOff val="2356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5191268"/>
              <a:satOff val="4655"/>
              <a:lumOff val="235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Strong performance in the market for long-distance touring enthusiasts.</a:t>
          </a:r>
          <a:endParaRPr lang="en-US" sz="700" kern="1200"/>
        </a:p>
      </dsp:txBody>
      <dsp:txXfrm>
        <a:off x="2996735" y="914006"/>
        <a:ext cx="852567" cy="568378"/>
      </dsp:txXfrm>
    </dsp:sp>
    <dsp:sp modelId="{C6569FA1-1781-499C-A434-9C7D35B8015D}">
      <dsp:nvSpPr>
        <dsp:cNvPr id="0" name=""/>
        <dsp:cNvSpPr/>
      </dsp:nvSpPr>
      <dsp:spPr>
        <a:xfrm>
          <a:off x="1107" y="1636463"/>
          <a:ext cx="1711982" cy="684793"/>
        </a:xfrm>
        <a:prstGeom prst="chevron">
          <a:avLst/>
        </a:prstGeom>
        <a:solidFill>
          <a:schemeClr val="accent2">
            <a:hueOff val="8000046"/>
            <a:satOff val="10257"/>
            <a:lumOff val="2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Road </a:t>
          </a:r>
          <a:endParaRPr lang="en-US" sz="1700" kern="1200" dirty="0"/>
        </a:p>
      </dsp:txBody>
      <dsp:txXfrm>
        <a:off x="343504" y="1636463"/>
        <a:ext cx="1027189" cy="684793"/>
      </dsp:txXfrm>
    </dsp:sp>
    <dsp:sp modelId="{90119C35-F85E-425C-B2BD-2E200C5AD77F}">
      <dsp:nvSpPr>
        <dsp:cNvPr id="0" name=""/>
        <dsp:cNvSpPr/>
      </dsp:nvSpPr>
      <dsp:spPr>
        <a:xfrm>
          <a:off x="1490532" y="1694670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6921691"/>
            <a:satOff val="6207"/>
            <a:lumOff val="3142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6921691"/>
              <a:satOff val="6207"/>
              <a:lumOff val="31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Profit: $250,266.55</a:t>
          </a:r>
          <a:endParaRPr lang="en-US" sz="700" kern="1200"/>
        </a:p>
      </dsp:txBody>
      <dsp:txXfrm>
        <a:off x="1774721" y="1694670"/>
        <a:ext cx="852567" cy="568378"/>
      </dsp:txXfrm>
    </dsp:sp>
    <dsp:sp modelId="{BC5E9156-B462-4B07-90BF-8947E074BCEF}">
      <dsp:nvSpPr>
        <dsp:cNvPr id="0" name=""/>
        <dsp:cNvSpPr/>
      </dsp:nvSpPr>
      <dsp:spPr>
        <a:xfrm>
          <a:off x="2712546" y="1694670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8652113"/>
            <a:satOff val="7759"/>
            <a:lumOff val="3927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8652113"/>
              <a:satOff val="7759"/>
              <a:lumOff val="392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Popular choice for cyclists prioritizing speed and efficiency on paved surfaces.</a:t>
          </a:r>
          <a:endParaRPr lang="en-US" sz="700" kern="1200"/>
        </a:p>
      </dsp:txBody>
      <dsp:txXfrm>
        <a:off x="2996735" y="1694670"/>
        <a:ext cx="852567" cy="568378"/>
      </dsp:txXfrm>
    </dsp:sp>
    <dsp:sp modelId="{614A8A2B-88D9-42AD-8DE5-2D2D264FE2D2}">
      <dsp:nvSpPr>
        <dsp:cNvPr id="0" name=""/>
        <dsp:cNvSpPr/>
      </dsp:nvSpPr>
      <dsp:spPr>
        <a:xfrm>
          <a:off x="1107" y="2417127"/>
          <a:ext cx="1711982" cy="684793"/>
        </a:xfrm>
        <a:prstGeom prst="chevron">
          <a:avLst/>
        </a:prstGeom>
        <a:solidFill>
          <a:schemeClr val="accent2">
            <a:hueOff val="12000070"/>
            <a:satOff val="15385"/>
            <a:lumOff val="4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Standard </a:t>
          </a:r>
          <a:endParaRPr lang="en-US" sz="1700" kern="1200" dirty="0"/>
        </a:p>
      </dsp:txBody>
      <dsp:txXfrm>
        <a:off x="343504" y="2417127"/>
        <a:ext cx="1027189" cy="684793"/>
      </dsp:txXfrm>
    </dsp:sp>
    <dsp:sp modelId="{E4A23F80-B3F3-4B7D-A021-482583769C7F}">
      <dsp:nvSpPr>
        <dsp:cNvPr id="0" name=""/>
        <dsp:cNvSpPr/>
      </dsp:nvSpPr>
      <dsp:spPr>
        <a:xfrm>
          <a:off x="1490532" y="2475335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10382536"/>
            <a:satOff val="9310"/>
            <a:lumOff val="4713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0382536"/>
              <a:satOff val="9310"/>
              <a:lumOff val="471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Profit: $1,455,431.31</a:t>
          </a:r>
          <a:endParaRPr lang="en-US" sz="700" kern="1200"/>
        </a:p>
      </dsp:txBody>
      <dsp:txXfrm>
        <a:off x="1774721" y="2475335"/>
        <a:ext cx="852567" cy="568378"/>
      </dsp:txXfrm>
    </dsp:sp>
    <dsp:sp modelId="{093A8B44-85F3-4216-BAB8-2437EB6B0E7F}">
      <dsp:nvSpPr>
        <dsp:cNvPr id="0" name=""/>
        <dsp:cNvSpPr/>
      </dsp:nvSpPr>
      <dsp:spPr>
        <a:xfrm>
          <a:off x="2712546" y="2475335"/>
          <a:ext cx="1420945" cy="568378"/>
        </a:xfrm>
        <a:prstGeom prst="chevron">
          <a:avLst/>
        </a:prstGeom>
        <a:solidFill>
          <a:schemeClr val="accent2">
            <a:tint val="40000"/>
            <a:alpha val="90000"/>
            <a:hueOff val="12112959"/>
            <a:satOff val="10862"/>
            <a:lumOff val="5498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12112959"/>
              <a:satOff val="10862"/>
              <a:lumOff val="54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4445" rIns="0" bIns="4445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0" i="0" kern="1200" baseline="0"/>
            <a:t>Versatile category with a broad market appeal, driving significant overall profit.</a:t>
          </a:r>
          <a:endParaRPr lang="en-US" sz="700" kern="1200"/>
        </a:p>
      </dsp:txBody>
      <dsp:txXfrm>
        <a:off x="2996735" y="2475335"/>
        <a:ext cx="852567" cy="5683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87E24F-D7DA-49D5-822E-BD44450BE231}">
      <dsp:nvSpPr>
        <dsp:cNvPr id="0" name=""/>
        <dsp:cNvSpPr/>
      </dsp:nvSpPr>
      <dsp:spPr>
        <a:xfrm>
          <a:off x="2107" y="0"/>
          <a:ext cx="4311742" cy="68886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baseline="0" dirty="0"/>
            <a:t>In summary, while Mountain caters to a specific niche, Touring, Road, and Standard Bikes have demonstrated strong profitability, with Standard Bikes being the primary driver of overall success.</a:t>
          </a:r>
          <a:endParaRPr lang="en-US" sz="1100" kern="1200" dirty="0"/>
        </a:p>
      </dsp:txBody>
      <dsp:txXfrm>
        <a:off x="22283" y="20176"/>
        <a:ext cx="4271390" cy="6485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99D890-6C46-4D90-A920-7071CA3733EA}">
      <dsp:nvSpPr>
        <dsp:cNvPr id="0" name=""/>
        <dsp:cNvSpPr/>
      </dsp:nvSpPr>
      <dsp:spPr>
        <a:xfrm>
          <a:off x="0" y="50743"/>
          <a:ext cx="3620391" cy="1642679"/>
        </a:xfrm>
        <a:prstGeom prst="roundRect">
          <a:avLst/>
        </a:prstGeom>
        <a:solidFill>
          <a:schemeClr val="accent1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baseline="0" dirty="0"/>
            <a:t>while Platinum stands out as a high-profit category with a substantial customer base, the Gold, Silver, and Bronze categories each have their unique characteristics. Bronze, with a higher customer count, may focus on volume, while Gold and Silver cater to different segments with varying profitability and customer engagement strategies.</a:t>
          </a:r>
          <a:endParaRPr lang="en-US" sz="1300" kern="1200" dirty="0"/>
        </a:p>
      </dsp:txBody>
      <dsp:txXfrm>
        <a:off x="80189" y="130932"/>
        <a:ext cx="3460013" cy="148230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46A19E-11CE-4561-A495-FDFF9D60FBFD}">
      <dsp:nvSpPr>
        <dsp:cNvPr id="0" name=""/>
        <dsp:cNvSpPr/>
      </dsp:nvSpPr>
      <dsp:spPr>
        <a:xfrm>
          <a:off x="0" y="23776"/>
          <a:ext cx="3999902" cy="81845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baseline="0" dirty="0"/>
            <a:t>Platinum:</a:t>
          </a:r>
          <a:br>
            <a:rPr lang="en-US" sz="800" b="0" i="0" kern="1200" baseline="0" dirty="0"/>
          </a:br>
          <a:r>
            <a:rPr lang="en-US" sz="800" b="0" i="0" kern="1200" baseline="0" dirty="0"/>
            <a:t>Average Profit: $</a:t>
          </a:r>
          <a:r>
            <a:rPr lang="en-US" sz="800" b="0" i="0" u="none" kern="1200" dirty="0"/>
            <a:t>3888</a:t>
          </a:r>
          <a:br>
            <a:rPr lang="en-US" sz="800" b="0" i="0" kern="1200" baseline="0" dirty="0"/>
          </a:br>
          <a:r>
            <a:rPr lang="en-US" sz="800" b="0" i="0" kern="1200" baseline="0" dirty="0"/>
            <a:t>Customer Count: </a:t>
          </a:r>
          <a:r>
            <a:rPr lang="en-US" sz="800" b="0" i="0" u="none" kern="1200" dirty="0"/>
            <a:t>790</a:t>
          </a:r>
          <a:br>
            <a:rPr lang="en-US" sz="800" b="0" i="0" kern="1200" baseline="0" dirty="0"/>
          </a:br>
          <a:r>
            <a:rPr lang="en-US" sz="800" b="1" i="0" kern="1200" baseline="0" dirty="0"/>
            <a:t>Platinum</a:t>
          </a:r>
          <a:r>
            <a:rPr lang="en-US" sz="800" b="0" i="0" kern="1200" baseline="0" dirty="0"/>
            <a:t> appears to be a high-profit category with a substantial customer base, suggesting strong performance and potential strategic importance.</a:t>
          </a:r>
          <a:endParaRPr lang="en-US" sz="800" kern="1200" dirty="0"/>
        </a:p>
      </dsp:txBody>
      <dsp:txXfrm>
        <a:off x="39953" y="63729"/>
        <a:ext cx="3919996" cy="738545"/>
      </dsp:txXfrm>
    </dsp:sp>
    <dsp:sp modelId="{BE856657-7B89-4810-94AF-741D8D482570}">
      <dsp:nvSpPr>
        <dsp:cNvPr id="0" name=""/>
        <dsp:cNvSpPr/>
      </dsp:nvSpPr>
      <dsp:spPr>
        <a:xfrm>
          <a:off x="0" y="873908"/>
          <a:ext cx="3999902" cy="818451"/>
        </a:xfrm>
        <a:prstGeom prst="roundRect">
          <a:avLst/>
        </a:prstGeom>
        <a:solidFill>
          <a:schemeClr val="accent2">
            <a:hueOff val="4000023"/>
            <a:satOff val="5128"/>
            <a:lumOff val="137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baseline="0" dirty="0"/>
            <a:t>Gold:</a:t>
          </a:r>
          <a:br>
            <a:rPr lang="en-US" sz="800" b="0" i="0" kern="1200" baseline="0" dirty="0"/>
          </a:br>
          <a:r>
            <a:rPr lang="en-US" sz="800" b="0" i="0" kern="1200" baseline="0" dirty="0"/>
            <a:t>Average Profit: $</a:t>
          </a:r>
          <a:r>
            <a:rPr lang="en-US" sz="800" b="0" i="0" u="none" kern="1200" dirty="0"/>
            <a:t>3521</a:t>
          </a:r>
          <a:br>
            <a:rPr lang="en-US" sz="800" b="0" i="0" kern="1200" baseline="0" dirty="0"/>
          </a:br>
          <a:r>
            <a:rPr lang="en-US" sz="800" b="0" i="0" kern="1200" baseline="0" dirty="0"/>
            <a:t>Customer Count: </a:t>
          </a:r>
          <a:r>
            <a:rPr lang="en-US" sz="800" b="0" i="0" u="none" kern="1200" dirty="0"/>
            <a:t>840</a:t>
          </a:r>
          <a:br>
            <a:rPr lang="en-US" sz="800" b="0" i="0" kern="1200" baseline="0" dirty="0"/>
          </a:br>
          <a:r>
            <a:rPr lang="en-US" sz="800" b="0" i="0" kern="1200" baseline="0" dirty="0"/>
            <a:t>While the average profit is lower than Platinum, Gold has a higher customer count, indicating a potentially broader market segment.</a:t>
          </a:r>
          <a:endParaRPr lang="en-US" sz="800" kern="1200" dirty="0"/>
        </a:p>
      </dsp:txBody>
      <dsp:txXfrm>
        <a:off x="39953" y="913861"/>
        <a:ext cx="3919996" cy="738545"/>
      </dsp:txXfrm>
    </dsp:sp>
    <dsp:sp modelId="{8714BEC7-F420-4599-879C-BE260D1DBBAC}">
      <dsp:nvSpPr>
        <dsp:cNvPr id="0" name=""/>
        <dsp:cNvSpPr/>
      </dsp:nvSpPr>
      <dsp:spPr>
        <a:xfrm>
          <a:off x="0" y="1724040"/>
          <a:ext cx="3999902" cy="818451"/>
        </a:xfrm>
        <a:prstGeom prst="roundRect">
          <a:avLst/>
        </a:prstGeom>
        <a:solidFill>
          <a:schemeClr val="accent2">
            <a:hueOff val="8000046"/>
            <a:satOff val="10257"/>
            <a:lumOff val="2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baseline="0" dirty="0"/>
            <a:t>Silver:</a:t>
          </a:r>
          <a:br>
            <a:rPr lang="en-US" sz="800" b="0" i="0" kern="1200" baseline="0" dirty="0"/>
          </a:br>
          <a:r>
            <a:rPr lang="en-US" sz="800" b="0" i="0" kern="1200" baseline="0" dirty="0"/>
            <a:t>Average Profit: $</a:t>
          </a:r>
          <a:r>
            <a:rPr lang="en-US" sz="800" b="0" i="0" u="none" kern="1200" dirty="0"/>
            <a:t>3311</a:t>
          </a:r>
          <a:br>
            <a:rPr lang="en-US" sz="800" b="0" i="0" kern="1200" baseline="0" dirty="0"/>
          </a:br>
          <a:r>
            <a:rPr lang="en-US" sz="800" b="0" i="0" kern="1200" baseline="0" dirty="0"/>
            <a:t>Customer Count: </a:t>
          </a:r>
          <a:r>
            <a:rPr lang="en-US" sz="800" b="0" i="0" u="none" kern="1200" dirty="0"/>
            <a:t>849</a:t>
          </a:r>
          <a:br>
            <a:rPr lang="en-US" sz="800" b="0" i="0" kern="1200" baseline="0" dirty="0"/>
          </a:br>
          <a:r>
            <a:rPr lang="en-US" sz="800" b="0" i="0" kern="1200" baseline="0" dirty="0"/>
            <a:t>Platinum, despite having a lower average profit, may still be a valuable segment, especially if it caters to a specific customer profile or needs.</a:t>
          </a:r>
          <a:endParaRPr lang="en-US" sz="800" kern="1200" dirty="0"/>
        </a:p>
      </dsp:txBody>
      <dsp:txXfrm>
        <a:off x="39953" y="1763993"/>
        <a:ext cx="3919996" cy="738545"/>
      </dsp:txXfrm>
    </dsp:sp>
    <dsp:sp modelId="{A2C9F7B7-8347-464D-87F1-A46F175FD6FE}">
      <dsp:nvSpPr>
        <dsp:cNvPr id="0" name=""/>
        <dsp:cNvSpPr/>
      </dsp:nvSpPr>
      <dsp:spPr>
        <a:xfrm>
          <a:off x="0" y="2574171"/>
          <a:ext cx="3999902" cy="818451"/>
        </a:xfrm>
        <a:prstGeom prst="roundRect">
          <a:avLst/>
        </a:prstGeom>
        <a:solidFill>
          <a:schemeClr val="accent2">
            <a:hueOff val="12000070"/>
            <a:satOff val="15385"/>
            <a:lumOff val="4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i="0" kern="1200" baseline="0" dirty="0"/>
            <a:t>Bronze:</a:t>
          </a:r>
          <a:br>
            <a:rPr lang="en-US" sz="800" b="0" i="0" kern="1200" baseline="0" dirty="0"/>
          </a:br>
          <a:r>
            <a:rPr lang="en-US" sz="800" b="0" i="0" kern="1200" baseline="0" dirty="0"/>
            <a:t>Average Profit: $</a:t>
          </a:r>
          <a:r>
            <a:rPr lang="en-US" sz="800" b="0" i="0" u="none" kern="1200" dirty="0"/>
            <a:t>2273</a:t>
          </a:r>
          <a:br>
            <a:rPr lang="en-US" sz="800" b="0" i="0" kern="1200" baseline="0" dirty="0"/>
          </a:br>
          <a:r>
            <a:rPr lang="en-US" sz="800" b="0" i="0" kern="1200" baseline="0" dirty="0"/>
            <a:t>Customer Count: </a:t>
          </a:r>
          <a:r>
            <a:rPr lang="en-US" sz="800" b="0" i="0" u="none" kern="1200" dirty="0"/>
            <a:t>1014</a:t>
          </a:r>
          <a:br>
            <a:rPr lang="en-US" sz="800" b="0" i="0" kern="1200" baseline="0" dirty="0"/>
          </a:br>
          <a:r>
            <a:rPr lang="en-US" sz="800" b="0" i="0" kern="1200" baseline="0" dirty="0"/>
            <a:t>Bronze, with a lower average profit, has the highest customer count, suggesting it might be a mass-market category with lower individual profitability.</a:t>
          </a:r>
          <a:br>
            <a:rPr lang="en-US" sz="800" b="0" i="0" kern="1200" baseline="0" dirty="0"/>
          </a:br>
          <a:endParaRPr lang="en-US" sz="800" kern="1200" dirty="0"/>
        </a:p>
      </dsp:txBody>
      <dsp:txXfrm>
        <a:off x="39953" y="2614124"/>
        <a:ext cx="3919996" cy="73854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83060A-047B-41FF-87FF-A5AE64E4C4FD}">
      <dsp:nvSpPr>
        <dsp:cNvPr id="0" name=""/>
        <dsp:cNvSpPr/>
      </dsp:nvSpPr>
      <dsp:spPr>
        <a:xfrm>
          <a:off x="0" y="0"/>
          <a:ext cx="7242511" cy="11475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 dirty="0"/>
            <a:t>In light of these findings, I propose a strategic shift to focus the marketing, engagement, and retention efforts on Platinum and Gold customer segments. </a:t>
          </a:r>
          <a:endParaRPr lang="en-US" sz="1600" kern="1200" dirty="0"/>
        </a:p>
      </dsp:txBody>
      <dsp:txXfrm>
        <a:off x="33611" y="33611"/>
        <a:ext cx="6004209" cy="1080333"/>
      </dsp:txXfrm>
    </dsp:sp>
    <dsp:sp modelId="{C796B4CF-8AEE-4D0B-BAA6-A3995AC5858D}">
      <dsp:nvSpPr>
        <dsp:cNvPr id="0" name=""/>
        <dsp:cNvSpPr/>
      </dsp:nvSpPr>
      <dsp:spPr>
        <a:xfrm>
          <a:off x="639045" y="1338815"/>
          <a:ext cx="7242511" cy="1147555"/>
        </a:xfrm>
        <a:prstGeom prst="roundRect">
          <a:avLst>
            <a:gd name="adj" fmla="val 10000"/>
          </a:avLst>
        </a:prstGeom>
        <a:solidFill>
          <a:schemeClr val="accent2">
            <a:hueOff val="6000035"/>
            <a:satOff val="7693"/>
            <a:lumOff val="20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 dirty="0"/>
            <a:t>I believe that by focusing the efforts on the most valuable customer segments, we can not only drive immediate impact but also establish a foundation for sustained success.</a:t>
          </a:r>
          <a:endParaRPr lang="en-US" sz="1600" kern="1200" dirty="0"/>
        </a:p>
        <a:p>
          <a:pPr marL="114300" lvl="1" indent="-114300" algn="ctr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200" kern="1200" dirty="0"/>
        </a:p>
      </dsp:txBody>
      <dsp:txXfrm>
        <a:off x="672656" y="1372426"/>
        <a:ext cx="5790333" cy="1080333"/>
      </dsp:txXfrm>
    </dsp:sp>
    <dsp:sp modelId="{043901E5-F2E5-43AD-A85C-96A28A0EFEC3}">
      <dsp:nvSpPr>
        <dsp:cNvPr id="0" name=""/>
        <dsp:cNvSpPr/>
      </dsp:nvSpPr>
      <dsp:spPr>
        <a:xfrm>
          <a:off x="1278090" y="2677630"/>
          <a:ext cx="7242511" cy="1147555"/>
        </a:xfrm>
        <a:prstGeom prst="roundRect">
          <a:avLst>
            <a:gd name="adj" fmla="val 10000"/>
          </a:avLst>
        </a:prstGeom>
        <a:solidFill>
          <a:schemeClr val="accent2">
            <a:hueOff val="12000070"/>
            <a:satOff val="15385"/>
            <a:lumOff val="411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baseline="0" dirty="0"/>
            <a:t>Platinum and Gold customers have consistently demonstrated high Recency, Frequency, and Monetary values in their transactions.</a:t>
          </a:r>
          <a:endParaRPr lang="en-US" sz="1600" kern="1200" dirty="0"/>
        </a:p>
      </dsp:txBody>
      <dsp:txXfrm>
        <a:off x="1311701" y="2711241"/>
        <a:ext cx="5790333" cy="1080333"/>
      </dsp:txXfrm>
    </dsp:sp>
    <dsp:sp modelId="{8BD82CB2-86F5-4435-BE78-EC5981800568}">
      <dsp:nvSpPr>
        <dsp:cNvPr id="0" name=""/>
        <dsp:cNvSpPr/>
      </dsp:nvSpPr>
      <dsp:spPr>
        <a:xfrm>
          <a:off x="7875709" y="0"/>
          <a:ext cx="644892" cy="201806"/>
        </a:xfrm>
        <a:prstGeom prst="downArrow">
          <a:avLst>
            <a:gd name="adj1" fmla="val 55000"/>
            <a:gd name="adj2" fmla="val 45000"/>
          </a:avLst>
        </a:prstGeom>
        <a:solidFill>
          <a:schemeClr val="bg1"/>
        </a:solidFill>
        <a:ln w="25400" cap="flat" cmpd="sng" algn="ctr">
          <a:solidFill>
            <a:schemeClr val="bg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8020810" y="0"/>
        <a:ext cx="354690" cy="151859"/>
      </dsp:txXfrm>
    </dsp:sp>
    <dsp:sp modelId="{1603CA53-BCF6-4A4F-9241-9FAB75363721}">
      <dsp:nvSpPr>
        <dsp:cNvPr id="0" name=""/>
        <dsp:cNvSpPr/>
      </dsp:nvSpPr>
      <dsp:spPr>
        <a:xfrm>
          <a:off x="8294888" y="346757"/>
          <a:ext cx="164040" cy="183054"/>
        </a:xfrm>
        <a:prstGeom prst="downArrow">
          <a:avLst>
            <a:gd name="adj1" fmla="val 55000"/>
            <a:gd name="adj2" fmla="val 45000"/>
          </a:avLst>
        </a:prstGeom>
        <a:solidFill>
          <a:schemeClr val="bg1"/>
        </a:solidFill>
        <a:ln w="25400" cap="flat" cmpd="sng" algn="ctr">
          <a:solidFill>
            <a:schemeClr val="bg1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8331797" y="346757"/>
        <a:ext cx="90222" cy="1424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chart" Target="../charts/chart2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4804375" y="1401097"/>
            <a:ext cx="3756172" cy="48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algn="ctr"/>
            <a:endParaRPr lang="en-US" sz="1800" dirty="0"/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35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algn="l">
              <a:buFont typeface="+mj-lt"/>
              <a:buAutoNum type="arabicPeriod"/>
            </a:pPr>
            <a:endParaRPr lang="en-US" sz="1000" b="0" i="0" dirty="0">
              <a:effectLst/>
              <a:latin typeface="Söhne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E1C78A-3F5F-44CD-B0E4-9A7CA1F7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1000" i="0" dirty="0">
                <a:solidFill>
                  <a:schemeClr val="tx1"/>
                </a:solidFill>
                <a:effectLst/>
                <a:latin typeface="Söhne"/>
              </a:rPr>
            </a:br>
            <a:endParaRPr lang="en-US" sz="1000" dirty="0">
              <a:solidFill>
                <a:schemeClr val="tx1"/>
              </a:solidFill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733BEA48-3448-412A-B895-2D1682B425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96127"/>
              </p:ext>
            </p:extLst>
          </p:nvPr>
        </p:nvGraphicFramePr>
        <p:xfrm>
          <a:off x="311699" y="1054341"/>
          <a:ext cx="8520602" cy="38251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48602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844059" y="1251757"/>
            <a:ext cx="5459402" cy="2639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Introduction</a:t>
            </a:r>
            <a:endParaRPr lang="en-US"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endParaRPr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Data Exploration</a:t>
            </a:r>
            <a:endParaRPr lang="en-US"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endParaRPr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Model Development</a:t>
            </a:r>
            <a:endParaRPr lang="en-US"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endParaRPr dirty="0"/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rPr dirty="0"/>
              <a:t>Interpretation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4136"/>
            <a:ext cx="8800079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Identify and recommend top 1000 customer to target from datasets</a:t>
            </a: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70CEA8A-C530-43BD-A579-B746EFE529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0050216"/>
              </p:ext>
            </p:extLst>
          </p:nvPr>
        </p:nvGraphicFramePr>
        <p:xfrm>
          <a:off x="353225" y="1600464"/>
          <a:ext cx="4111619" cy="32912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8" name="Group 27">
            <a:extLst>
              <a:ext uri="{FF2B5EF4-FFF2-40B4-BE49-F238E27FC236}">
                <a16:creationId xmlns:a16="http://schemas.microsoft.com/office/drawing/2014/main" id="{AB52D823-29F5-4C88-ABB1-BDECC660708A}"/>
              </a:ext>
            </a:extLst>
          </p:cNvPr>
          <p:cNvGrpSpPr/>
          <p:nvPr/>
        </p:nvGrpSpPr>
        <p:grpSpPr>
          <a:xfrm>
            <a:off x="4605063" y="2135981"/>
            <a:ext cx="4198943" cy="2681237"/>
            <a:chOff x="0" y="424084"/>
            <a:chExt cx="4134600" cy="27127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08B9E986-662D-4964-BBC1-F03B8D6E3DFB}"/>
                </a:ext>
              </a:extLst>
            </p:cNvPr>
            <p:cNvSpPr/>
            <p:nvPr/>
          </p:nvSpPr>
          <p:spPr>
            <a:xfrm>
              <a:off x="0" y="501584"/>
              <a:ext cx="4134600" cy="26352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F369BA1-D015-45F9-B553-0B0CFFA8CDB0}"/>
                </a:ext>
              </a:extLst>
            </p:cNvPr>
            <p:cNvSpPr txBox="1"/>
            <p:nvPr/>
          </p:nvSpPr>
          <p:spPr>
            <a:xfrm>
              <a:off x="0" y="424084"/>
              <a:ext cx="4134600" cy="2712700"/>
            </a:xfrm>
            <a:prstGeom prst="rect">
              <a:avLst/>
            </a:prstGeom>
            <a:ln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85344" tIns="85344" rIns="113792" bIns="128016" numCol="1" spcCol="1270" anchor="t" anchorCtr="0">
              <a:noAutofit/>
            </a:bodyPr>
            <a:lstStyle/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/>
                <a:t>Data Quality Assessment</a:t>
              </a:r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/>
                <a:t>Number of customers by state</a:t>
              </a:r>
              <a:endParaRPr lang="en-US" sz="1600" b="0" i="0" baseline="0" dirty="0"/>
            </a:p>
            <a:p>
              <a:pPr marL="342900" indent="-3429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dirty="0"/>
                <a:t>Profit distribution</a:t>
              </a:r>
            </a:p>
            <a:p>
              <a:pPr marL="285750" lvl="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b="0" i="0" baseline="0" dirty="0"/>
                <a:t>Job industry distributions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600" b="0" i="0" baseline="0" dirty="0"/>
                <a:t>RFM segmentation</a:t>
              </a:r>
              <a:endParaRPr lang="en-US" sz="16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600" dirty="0"/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sz="1600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69AC72A-8B7C-42A7-9B7C-F4E7672C7BBD}"/>
              </a:ext>
            </a:extLst>
          </p:cNvPr>
          <p:cNvGrpSpPr/>
          <p:nvPr/>
        </p:nvGrpSpPr>
        <p:grpSpPr>
          <a:xfrm>
            <a:off x="4605064" y="1685481"/>
            <a:ext cx="4198942" cy="450500"/>
            <a:chOff x="0" y="-14660"/>
            <a:chExt cx="4134600" cy="51624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77AB561-8526-4AD0-9EBB-34EF35769835}"/>
                </a:ext>
              </a:extLst>
            </p:cNvPr>
            <p:cNvSpPr/>
            <p:nvPr/>
          </p:nvSpPr>
          <p:spPr>
            <a:xfrm>
              <a:off x="0" y="40784"/>
              <a:ext cx="4134600" cy="46080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9E1015E-EE4D-443F-9F7F-DF51E44D8005}"/>
                </a:ext>
              </a:extLst>
            </p:cNvPr>
            <p:cNvSpPr txBox="1"/>
            <p:nvPr/>
          </p:nvSpPr>
          <p:spPr>
            <a:xfrm>
              <a:off x="0" y="-14660"/>
              <a:ext cx="4134600" cy="51624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113792" tIns="65024" rIns="113792" bIns="65024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i="0" kern="1200" baseline="0" dirty="0"/>
                <a:t>Content of Data Analysis</a:t>
              </a:r>
              <a:endParaRPr lang="en-US" sz="1600" kern="1200" dirty="0"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Data Quality Assessment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58E471D-E06E-4E34-BE84-847C1559AB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2394964"/>
              </p:ext>
            </p:extLst>
          </p:nvPr>
        </p:nvGraphicFramePr>
        <p:xfrm>
          <a:off x="482029" y="1663921"/>
          <a:ext cx="8011592" cy="327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Number of customers by state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049555"/>
            <a:ext cx="4134600" cy="2151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"A predominant segment of our customer base is derived from 'New South Wales,' representing 53% of our clientele.“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"The distribution of customers from ‘Victoria' and ‘Queensland' is nearly equivalent, accounting for 26% and 21%, respectively, of our clientele.“</a:t>
            </a:r>
          </a:p>
        </p:txBody>
      </p:sp>
      <p:sp>
        <p:nvSpPr>
          <p:cNvPr id="135" name="Place any supporting images, graphs, data or extra text here."/>
          <p:cNvSpPr/>
          <p:nvPr/>
        </p:nvSpPr>
        <p:spPr>
          <a:xfrm>
            <a:off x="4969973" y="3289337"/>
            <a:ext cx="3800704" cy="4000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>
                <a:solidFill>
                  <a:srgbClr val="666666"/>
                </a:solidFill>
              </a:defRPr>
            </a:lvl1pPr>
          </a:lstStyle>
          <a:p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14CA9AD-5581-4239-87A5-66EBBCC27B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3055515"/>
              </p:ext>
            </p:extLst>
          </p:nvPr>
        </p:nvGraphicFramePr>
        <p:xfrm>
          <a:off x="4279106" y="159962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790244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Profit distribution</a:t>
            </a:r>
            <a:endParaRPr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F684242-1901-4F86-8147-C87EE6B019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1033757"/>
              </p:ext>
            </p:extLst>
          </p:nvPr>
        </p:nvGraphicFramePr>
        <p:xfrm>
          <a:off x="256043" y="1599626"/>
          <a:ext cx="4134600" cy="3177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6DF5D59-0A90-4857-AC9F-F725802FE3D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2414620"/>
              </p:ext>
            </p:extLst>
          </p:nvPr>
        </p:nvGraphicFramePr>
        <p:xfrm>
          <a:off x="4572000" y="4300538"/>
          <a:ext cx="4315957" cy="688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055F928-6018-4586-B6C7-F30B83E248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9048328"/>
              </p:ext>
            </p:extLst>
          </p:nvPr>
        </p:nvGraphicFramePr>
        <p:xfrm>
          <a:off x="4992618" y="1599626"/>
          <a:ext cx="34747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</p:spTree>
    <p:extLst>
      <p:ext uri="{BB962C8B-B14F-4D97-AF65-F5344CB8AC3E}">
        <p14:creationId xmlns:p14="http://schemas.microsoft.com/office/powerpoint/2010/main" val="159059757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Job industry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37070"/>
            <a:ext cx="4444545" cy="1583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algn="ctr"/>
            <a:r>
              <a:rPr lang="en-US" sz="1600" dirty="0">
                <a:solidFill>
                  <a:schemeClr val="tx1"/>
                </a:solidFill>
                <a:latin typeface="Söhne"/>
              </a:rPr>
              <a:t>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Söhne"/>
              </a:rPr>
              <a:t>he key takeaways include the dominance of manufacturing, strong engagement in financial services and health, and substantial representation in retail. The diverse distribution signifies a broad customer base across various job industries</a:t>
            </a:r>
            <a:r>
              <a:rPr lang="en-US" sz="1200" b="0" i="0" dirty="0">
                <a:solidFill>
                  <a:schemeClr val="tx1"/>
                </a:solidFill>
                <a:effectLst/>
                <a:latin typeface="Söhne"/>
              </a:rPr>
              <a:t>.</a:t>
            </a:r>
            <a:endParaRPr lang="en-US" sz="1050" dirty="0">
              <a:solidFill>
                <a:schemeClr val="tx1"/>
              </a:solidFill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E79ABAA5-FF59-476D-96DF-97444A793C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2265694"/>
              </p:ext>
            </p:extLst>
          </p:nvPr>
        </p:nvGraphicFramePr>
        <p:xfrm>
          <a:off x="4390643" y="15573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2945626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73122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RFM Segmentation</a:t>
            </a:r>
            <a:endParaRPr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C0329E70-551A-3C82-29E7-E94914C0C2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6700092"/>
              </p:ext>
            </p:extLst>
          </p:nvPr>
        </p:nvGraphicFramePr>
        <p:xfrm>
          <a:off x="375138" y="1703755"/>
          <a:ext cx="4556370" cy="27979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A63D265-0FC5-1D2E-D51F-163FEC15CF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7393417"/>
              </p:ext>
            </p:extLst>
          </p:nvPr>
        </p:nvGraphicFramePr>
        <p:xfrm>
          <a:off x="4931508" y="1703755"/>
          <a:ext cx="3837354" cy="2797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Model Development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351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algn="l">
              <a:buFont typeface="+mj-lt"/>
              <a:buAutoNum type="arabicPeriod"/>
            </a:pPr>
            <a:endParaRPr lang="en-US" sz="1000" b="0" i="0" dirty="0">
              <a:effectLst/>
              <a:latin typeface="Söhne"/>
            </a:endParaRPr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DB4133ED-D53B-456E-A791-9597368646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868644"/>
              </p:ext>
            </p:extLst>
          </p:nvPr>
        </p:nvGraphicFramePr>
        <p:xfrm>
          <a:off x="5318584" y="2000599"/>
          <a:ext cx="3620391" cy="17201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7E5E9C8E-E0A3-4BB3-87A2-5C9E0DE277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6789743"/>
              </p:ext>
            </p:extLst>
          </p:nvPr>
        </p:nvGraphicFramePr>
        <p:xfrm>
          <a:off x="311699" y="1152475"/>
          <a:ext cx="3999902" cy="341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6" name="Arrow: Right 15">
            <a:extLst>
              <a:ext uri="{FF2B5EF4-FFF2-40B4-BE49-F238E27FC236}">
                <a16:creationId xmlns:a16="http://schemas.microsoft.com/office/drawing/2014/main" id="{B1BD03BE-00E2-42A9-A06A-AC7F813D4759}"/>
              </a:ext>
            </a:extLst>
          </p:cNvPr>
          <p:cNvSpPr/>
          <p:nvPr/>
        </p:nvSpPr>
        <p:spPr>
          <a:xfrm>
            <a:off x="4325888" y="2475278"/>
            <a:ext cx="978408" cy="794798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>
                <a:lumMod val="50000"/>
              </a:schemeClr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algn="ctr"/>
            <a:r>
              <a:rPr lang="en-US" sz="1000" dirty="0"/>
              <a:t> In summary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766</Words>
  <Application>Microsoft Office PowerPoint</Application>
  <PresentationFormat>On-screen Show (16:9)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Söhne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Girges</dc:creator>
  <cp:lastModifiedBy>Girges Daoud</cp:lastModifiedBy>
  <cp:revision>20</cp:revision>
  <dcterms:modified xsi:type="dcterms:W3CDTF">2024-07-28T10:57:06Z</dcterms:modified>
</cp:coreProperties>
</file>